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79" r:id="rId3"/>
    <p:sldId id="272" r:id="rId4"/>
    <p:sldId id="294" r:id="rId5"/>
    <p:sldId id="295" r:id="rId6"/>
    <p:sldId id="337" r:id="rId7"/>
    <p:sldId id="302" r:id="rId8"/>
    <p:sldId id="331" r:id="rId9"/>
    <p:sldId id="338" r:id="rId10"/>
    <p:sldId id="332" r:id="rId11"/>
    <p:sldId id="336" r:id="rId12"/>
    <p:sldId id="333" r:id="rId13"/>
    <p:sldId id="334" r:id="rId14"/>
    <p:sldId id="335" r:id="rId15"/>
    <p:sldId id="329" r:id="rId16"/>
    <p:sldId id="324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155" autoAdjust="0"/>
  </p:normalViewPr>
  <p:slideViewPr>
    <p:cSldViewPr>
      <p:cViewPr varScale="1">
        <p:scale>
          <a:sx n="82" d="100"/>
          <a:sy n="82" d="100"/>
        </p:scale>
        <p:origin x="122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EA469-13A5-423A-9FEC-7A7B04001FE3}" type="datetimeFigureOut">
              <a:rPr lang="ru-RU" smtClean="0"/>
              <a:pPr/>
              <a:t>22.07.2018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92BA9-4D76-4C63-B72A-36EDB19F0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44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Сказать,</a:t>
            </a:r>
            <a:r>
              <a:rPr lang="ru-RU" baseline="0" dirty="0"/>
              <a:t> что проблемы, связанные с разработкой пользовательских интерфейсов, связаны с тем, что разработчики не уделяют должного внимания нижеуказанным проблемам.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2BA9-4D76-4C63-B72A-36EDB19F001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70360-616E-4EDF-8C4B-4531568CB41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70360-616E-4EDF-8C4B-4531568CB41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70360-616E-4EDF-8C4B-4531568CB41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70360-616E-4EDF-8C4B-4531568CB41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2BA9-4D76-4C63-B72A-36EDB19F001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70360-616E-4EDF-8C4B-4531568CB41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нашем исследовании мы использовали </a:t>
            </a:r>
            <a:r>
              <a:rPr lang="en-US" dirty="0"/>
              <a:t>UCD, </a:t>
            </a:r>
            <a:r>
              <a:rPr lang="ru-RU" dirty="0"/>
              <a:t>основные принципы которого заключаются в следующем: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2BA9-4D76-4C63-B72A-36EDB19F001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Юзабилити</a:t>
            </a:r>
            <a:r>
              <a:rPr lang="ru-RU" dirty="0"/>
              <a:t> = результативность + эффективность + удовлетворенность пользователей процессом выполнения поставленной задачи в определенной среде. В данном стандарте принимаются во внимание ресурсы, которые были потрачены на создание интерфейса. Компонентам удобства использования стандарт дает определения: результативность -- точность и полнота, с которой указанные пользователи могут выполнить определенные задачи в определенных средах; эффективность -- ресурсы, затраченные на точность и полноту достигнутых целей (временные, материальные и человеческие ресурсы);    удовлетворенность -- удобство и приемлемость работы системы для пользователей и других людей, взаимодействующих с системой.</a:t>
            </a:r>
            <a:br>
              <a:rPr lang="ru-RU" dirty="0"/>
            </a:br>
            <a:r>
              <a:rPr lang="ru-RU" dirty="0" err="1"/>
              <a:t>Юзабилити</a:t>
            </a:r>
            <a:r>
              <a:rPr lang="ru-RU" dirty="0"/>
              <a:t> интерфейсов, созданных нашей системой будет достигаться с помощью данной концепции, которая состоит из 4 онтологических моделей и одной базы паттернов.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70360-616E-4EDF-8C4B-4531568CB41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2BA9-4D76-4C63-B72A-36EDB19F001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2BA9-4D76-4C63-B72A-36EDB19F001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нашей системе мы использовали только 4 паттерна</a:t>
            </a:r>
            <a:r>
              <a:rPr lang="ru-RU" baseline="0" dirty="0"/>
              <a:t> – паттерн увеличения размера шрифта, паттерн блокировки кнопки по нажатию, паттерн определения клика по кнопке и паттерн использования картинки вместо текста.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70360-616E-4EDF-8C4B-4531568CB41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70360-616E-4EDF-8C4B-4531568CB41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70360-616E-4EDF-8C4B-4531568CB41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70360-616E-4EDF-8C4B-4531568CB41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D604-E44D-467B-AA55-86B4970A9C38}" type="datetime1">
              <a:rPr lang="ru-RU" smtClean="0"/>
              <a:pPr/>
              <a:t>22.07.2018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35DE-6925-462E-A774-2F4463621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F1BC-6498-4F85-9960-428711D260BB}" type="datetime1">
              <a:rPr lang="ru-RU" smtClean="0"/>
              <a:pPr/>
              <a:t>22.07.2018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35DE-6925-462E-A774-2F4463621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1779-7FB4-429B-98E0-F504D02A0A1B}" type="datetime1">
              <a:rPr lang="ru-RU" smtClean="0"/>
              <a:pPr/>
              <a:t>22.07.2018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35DE-6925-462E-A774-2F4463621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FB83-D259-42FE-B50E-DD116047FD66}" type="datetime1">
              <a:rPr lang="ru-RU" smtClean="0"/>
              <a:pPr/>
              <a:t>22.07.2018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35DE-6925-462E-A774-2F4463621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B153-C489-459A-B347-C15BE1EA5403}" type="datetime1">
              <a:rPr lang="ru-RU" smtClean="0"/>
              <a:pPr/>
              <a:t>22.07.2018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35DE-6925-462E-A774-2F4463621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293D-BDEE-44A0-A45C-B4F347C2C2EB}" type="datetime1">
              <a:rPr lang="ru-RU" smtClean="0"/>
              <a:pPr/>
              <a:t>22.07.2018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35DE-6925-462E-A774-2F4463621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14BB-A096-4E22-A21F-0FAD3C8B0BDA}" type="datetime1">
              <a:rPr lang="ru-RU" smtClean="0"/>
              <a:pPr/>
              <a:t>22.07.2018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35DE-6925-462E-A774-2F4463621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C4A9-660F-447E-9FD3-077E4016B381}" type="datetime1">
              <a:rPr lang="ru-RU" smtClean="0"/>
              <a:pPr/>
              <a:t>22.07.2018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35DE-6925-462E-A774-2F4463621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413B-7F42-4EBA-8828-3D9C34A8CDD9}" type="datetime1">
              <a:rPr lang="ru-RU" smtClean="0"/>
              <a:pPr/>
              <a:t>22.07.2018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35DE-6925-462E-A774-2F4463621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5319-C0C6-4527-A81D-593B4A0F2F55}" type="datetime1">
              <a:rPr lang="ru-RU" smtClean="0"/>
              <a:pPr/>
              <a:t>22.07.2018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35DE-6925-462E-A774-2F4463621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1C2F-5DCB-49B7-BC24-7F6964C96D84}" type="datetime1">
              <a:rPr lang="ru-RU" smtClean="0"/>
              <a:pPr/>
              <a:t>22.07.2018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35DE-6925-462E-A774-2F4463621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6175C-5174-480F-ABE6-E2114914B11A}" type="datetime1">
              <a:rPr lang="ru-RU" smtClean="0"/>
              <a:pPr/>
              <a:t>22.07.2018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C35DE-6925-462E-A774-2F4463621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736"/>
            <a:ext cx="8143932" cy="214314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ookman Old Style" pitchFamily="18" charset="0"/>
              </a:rPr>
              <a:t>An Ontological Representation of Interface Patterns in Context of Interface Adaptation for Users with Special Needs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429132"/>
            <a:ext cx="6643702" cy="182403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latin typeface="Cambria" pitchFamily="18" charset="0"/>
              </a:rPr>
              <a:t>Volgograd State Technical University</a:t>
            </a:r>
          </a:p>
          <a:p>
            <a:pPr algn="r"/>
            <a:r>
              <a:rPr lang="en-US" dirty="0">
                <a:solidFill>
                  <a:schemeClr val="tx1"/>
                </a:solidFill>
                <a:latin typeface="Cambria" pitchFamily="18" charset="0"/>
              </a:rPr>
              <a:t>Software Engineering department </a:t>
            </a:r>
          </a:p>
          <a:p>
            <a:pPr algn="r"/>
            <a:r>
              <a:rPr lang="en-US" dirty="0">
                <a:solidFill>
                  <a:schemeClr val="tx1"/>
                </a:solidFill>
                <a:latin typeface="Cambria" pitchFamily="18" charset="0"/>
              </a:rPr>
              <a:t>M. </a:t>
            </a:r>
            <a:r>
              <a:rPr lang="en-US" dirty="0" err="1">
                <a:solidFill>
                  <a:schemeClr val="tx1"/>
                </a:solidFill>
                <a:latin typeface="Cambria" pitchFamily="18" charset="0"/>
              </a:rPr>
              <a:t>Kultsova</a:t>
            </a:r>
            <a:r>
              <a:rPr lang="en-US" dirty="0">
                <a:solidFill>
                  <a:schemeClr val="tx1"/>
                </a:solidFill>
                <a:latin typeface="Cambria" pitchFamily="18" charset="0"/>
              </a:rPr>
              <a:t>, A. </a:t>
            </a:r>
            <a:r>
              <a:rPr lang="en-US" dirty="0" err="1">
                <a:solidFill>
                  <a:schemeClr val="tx1"/>
                </a:solidFill>
                <a:latin typeface="Cambria" pitchFamily="18" charset="0"/>
              </a:rPr>
              <a:t>Potseluico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, </a:t>
            </a:r>
            <a:br>
              <a:rPr lang="en-US" dirty="0">
                <a:solidFill>
                  <a:schemeClr val="tx1"/>
                </a:solidFill>
                <a:latin typeface="Cambria" pitchFamily="18" charset="0"/>
              </a:rPr>
            </a:br>
            <a:r>
              <a:rPr lang="en-US" dirty="0">
                <a:solidFill>
                  <a:schemeClr val="tx1"/>
                </a:solidFill>
                <a:latin typeface="Cambria" pitchFamily="18" charset="0"/>
              </a:rPr>
              <a:t>A. </a:t>
            </a:r>
            <a:r>
              <a:rPr lang="en-US" dirty="0" err="1">
                <a:solidFill>
                  <a:schemeClr val="tx1"/>
                </a:solidFill>
                <a:latin typeface="Cambria" pitchFamily="18" charset="0"/>
              </a:rPr>
              <a:t>Usov</a:t>
            </a:r>
            <a:r>
              <a:rPr lang="en-US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" pitchFamily="18" charset="0"/>
              </a:rPr>
              <a:t>A.Anikin</a:t>
            </a:r>
            <a:endParaRPr lang="en-US" dirty="0">
              <a:solidFill>
                <a:schemeClr val="tx1"/>
              </a:solidFill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New Pattern Representation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67556" y="6356350"/>
            <a:ext cx="2133600" cy="36512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10</a:t>
            </a:r>
            <a:endParaRPr lang="ru-RU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7149"/>
            <a:ext cx="8229600" cy="451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5643578"/>
            <a:ext cx="571504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6215082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itchFamily="18" charset="0"/>
              </a:rPr>
              <a:t>The relationships between meta-ontology concepts</a:t>
            </a:r>
            <a:r>
              <a:rPr lang="ru-RU" dirty="0">
                <a:latin typeface="Cambria" pitchFamily="18" charset="0"/>
              </a:rPr>
              <a:t>(</a:t>
            </a:r>
            <a:r>
              <a:rPr lang="en-US" dirty="0">
                <a:latin typeface="Cambria" pitchFamily="18" charset="0"/>
              </a:rPr>
              <a:t>IDEF5</a:t>
            </a:r>
            <a:r>
              <a:rPr lang="ru-RU" dirty="0">
                <a:latin typeface="Cambria" pitchFamily="18" charset="0"/>
              </a:rPr>
              <a:t>)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Pattern Types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67556" y="6356350"/>
            <a:ext cx="2133600" cy="365125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Cambria" pitchFamily="18" charset="0"/>
              </a:rPr>
              <a:t>1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1</a:t>
            </a:r>
            <a:endParaRPr lang="ru-RU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785794"/>
            <a:ext cx="5929354" cy="55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3108" y="6417254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itchFamily="18" charset="0"/>
              </a:rPr>
              <a:t>The ontology model of pattern types</a:t>
            </a:r>
            <a:r>
              <a:rPr lang="ru-RU" dirty="0">
                <a:latin typeface="Cambria" pitchFamily="18" charset="0"/>
              </a:rPr>
              <a:t>(</a:t>
            </a:r>
            <a:r>
              <a:rPr lang="en-US" dirty="0">
                <a:latin typeface="Cambria" pitchFamily="18" charset="0"/>
              </a:rPr>
              <a:t>IDEF5</a:t>
            </a:r>
            <a:r>
              <a:rPr lang="ru-RU" dirty="0">
                <a:latin typeface="Cambria" pitchFamily="18" charset="0"/>
              </a:rPr>
              <a:t>)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Attribute Pattern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67556" y="6356350"/>
            <a:ext cx="2133600" cy="365125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Cambria" pitchFamily="18" charset="0"/>
              </a:rPr>
              <a:t>1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2</a:t>
            </a:r>
            <a:endParaRPr lang="ru-RU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642918"/>
            <a:ext cx="6000792" cy="567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85918" y="6357958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itchFamily="18" charset="0"/>
              </a:rPr>
              <a:t>The ontology model of Attribute Pattern</a:t>
            </a:r>
            <a:r>
              <a:rPr lang="ru-RU" dirty="0">
                <a:latin typeface="Cambria" pitchFamily="18" charset="0"/>
              </a:rPr>
              <a:t>(</a:t>
            </a:r>
            <a:r>
              <a:rPr lang="en-US" dirty="0">
                <a:latin typeface="Cambria" pitchFamily="18" charset="0"/>
              </a:rPr>
              <a:t>IDEF5</a:t>
            </a:r>
            <a:r>
              <a:rPr lang="ru-RU" dirty="0">
                <a:latin typeface="Cambria" pitchFamily="18" charset="0"/>
              </a:rPr>
              <a:t>)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View Pattern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67556" y="6356350"/>
            <a:ext cx="2133600" cy="365125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Cambria" pitchFamily="18" charset="0"/>
              </a:rPr>
              <a:t>1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3</a:t>
            </a:r>
            <a:endParaRPr lang="ru-RU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857232"/>
            <a:ext cx="7500990" cy="551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57356" y="6429396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itchFamily="18" charset="0"/>
              </a:rPr>
              <a:t>The ontology model of View Pattern</a:t>
            </a:r>
            <a:r>
              <a:rPr lang="ru-RU" dirty="0">
                <a:latin typeface="Cambria" pitchFamily="18" charset="0"/>
              </a:rPr>
              <a:t>(</a:t>
            </a:r>
            <a:r>
              <a:rPr lang="en-US" dirty="0">
                <a:latin typeface="Cambria" pitchFamily="18" charset="0"/>
              </a:rPr>
              <a:t>IDEF5</a:t>
            </a:r>
            <a:r>
              <a:rPr lang="ru-RU" dirty="0">
                <a:latin typeface="Cambria" pitchFamily="18" charset="0"/>
              </a:rPr>
              <a:t>)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Exchange Pattern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67556" y="6356350"/>
            <a:ext cx="2133600" cy="36512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14</a:t>
            </a:r>
            <a:endParaRPr lang="ru-RU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642918"/>
            <a:ext cx="6286544" cy="622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57752" y="6072206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itchFamily="18" charset="0"/>
              </a:rPr>
              <a:t>The ontology model of exchange pattern</a:t>
            </a:r>
            <a:r>
              <a:rPr lang="ru-RU" dirty="0">
                <a:latin typeface="Cambria" pitchFamily="18" charset="0"/>
              </a:rPr>
              <a:t>(</a:t>
            </a:r>
            <a:r>
              <a:rPr lang="en-US" dirty="0">
                <a:latin typeface="Cambria" pitchFamily="18" charset="0"/>
              </a:rPr>
              <a:t>IDEF5</a:t>
            </a:r>
            <a:r>
              <a:rPr lang="ru-RU" dirty="0">
                <a:latin typeface="Cambria" pitchFamily="18" charset="0"/>
              </a:rPr>
              <a:t>)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Plans for the future work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Bug-fix of the system</a:t>
            </a:r>
          </a:p>
          <a:p>
            <a:r>
              <a:rPr lang="en-US" dirty="0">
                <a:latin typeface="Cambria" pitchFamily="18" charset="0"/>
              </a:rPr>
              <a:t>Improvement of interface for developers</a:t>
            </a:r>
          </a:p>
          <a:p>
            <a:r>
              <a:rPr lang="en-US" dirty="0">
                <a:latin typeface="Cambria" pitchFamily="18" charset="0"/>
              </a:rPr>
              <a:t>Adding database of patterns and change pattern representation inside the system</a:t>
            </a:r>
          </a:p>
          <a:p>
            <a:r>
              <a:rPr lang="en-US" dirty="0">
                <a:latin typeface="Cambria" pitchFamily="18" charset="0"/>
              </a:rPr>
              <a:t>Adding mechanism of collecting user actions</a:t>
            </a:r>
          </a:p>
          <a:p>
            <a:r>
              <a:rPr lang="en-US" dirty="0">
                <a:latin typeface="Cambria" pitchFamily="18" charset="0"/>
              </a:rPr>
              <a:t>Implementing system for applying interface patterns</a:t>
            </a:r>
          </a:p>
          <a:p>
            <a:pPr>
              <a:buNone/>
            </a:pPr>
            <a:endParaRPr lang="ru-RU" dirty="0">
              <a:latin typeface="Cambria" pitchFamily="18" charset="0"/>
            </a:endParaRP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>
          <a:xfrm>
            <a:off x="68675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1</a:t>
            </a:r>
            <a:r>
              <a:rPr lang="en-US" sz="2800" dirty="0">
                <a:latin typeface="Cambria" pitchFamily="18" charset="0"/>
              </a:rPr>
              <a:t>5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0"/>
            <a:ext cx="8229600" cy="1143000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Approbation of</a:t>
            </a:r>
            <a:r>
              <a:rPr lang="ru-RU" dirty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the work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" y="928694"/>
            <a:ext cx="9144032" cy="6215082"/>
          </a:xfrm>
        </p:spPr>
        <p:txBody>
          <a:bodyPr>
            <a:normAutofit/>
          </a:bodyPr>
          <a:lstStyle/>
          <a:p>
            <a:endParaRPr lang="ru-RU" dirty="0"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714356"/>
            <a:ext cx="84296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The main provisions of the thesis were presented at four conferences:</a:t>
            </a:r>
          </a:p>
          <a:p>
            <a:endParaRPr lang="ru-RU" sz="2400" dirty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Cambria" pitchFamily="18" charset="0"/>
              </a:rPr>
              <a:t>XX Regional Conference of Young Researchers of the Volgograd Region (Volgograd, December 8-11, 2015) - 3rd place</a:t>
            </a:r>
          </a:p>
          <a:p>
            <a:pPr>
              <a:buFont typeface="Arial" pitchFamily="34" charset="0"/>
              <a:buChar char="•"/>
            </a:pPr>
            <a:endParaRPr lang="ru-RU" sz="2400" dirty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Cambria" pitchFamily="18" charset="0"/>
              </a:rPr>
              <a:t>The 53rd Scientific Intra-University Conference (Volgograd, Feb. 5, 2016)</a:t>
            </a:r>
          </a:p>
          <a:p>
            <a:pPr>
              <a:buFont typeface="Arial" pitchFamily="34" charset="0"/>
              <a:buChar char="•"/>
            </a:pPr>
            <a:endParaRPr lang="ru-RU" sz="2400" dirty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Cambria" pitchFamily="18" charset="0"/>
              </a:rPr>
              <a:t>7th </a:t>
            </a:r>
            <a:r>
              <a:rPr lang="ru-RU" sz="2400" dirty="0" err="1">
                <a:latin typeface="Cambria" pitchFamily="18" charset="0"/>
              </a:rPr>
              <a:t>International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Conference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on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Information</a:t>
            </a:r>
            <a:r>
              <a:rPr lang="ru-RU" sz="2400" dirty="0">
                <a:latin typeface="Cambria" pitchFamily="18" charset="0"/>
              </a:rPr>
              <a:t>, </a:t>
            </a:r>
            <a:r>
              <a:rPr lang="ru-RU" sz="2400" dirty="0" err="1">
                <a:latin typeface="Cambria" pitchFamily="18" charset="0"/>
              </a:rPr>
              <a:t>Intelligence</a:t>
            </a:r>
            <a:r>
              <a:rPr lang="ru-RU" sz="2400" dirty="0">
                <a:latin typeface="Cambria" pitchFamily="18" charset="0"/>
              </a:rPr>
              <a:t>, </a:t>
            </a:r>
            <a:r>
              <a:rPr lang="ru-RU" sz="2400" dirty="0" err="1">
                <a:latin typeface="Cambria" pitchFamily="18" charset="0"/>
              </a:rPr>
              <a:t>Systems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and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Applications</a:t>
            </a:r>
            <a:r>
              <a:rPr lang="ru-RU" sz="2400" dirty="0">
                <a:latin typeface="Cambria" pitchFamily="18" charset="0"/>
              </a:rPr>
              <a:t> (IISA) (</a:t>
            </a:r>
            <a:r>
              <a:rPr lang="ru-RU" sz="2400" dirty="0" err="1">
                <a:latin typeface="Cambria" pitchFamily="18" charset="0"/>
              </a:rPr>
              <a:t>Chalkidiki</a:t>
            </a:r>
            <a:r>
              <a:rPr lang="ru-RU" sz="2400" dirty="0">
                <a:latin typeface="Cambria" pitchFamily="18" charset="0"/>
              </a:rPr>
              <a:t>, </a:t>
            </a:r>
            <a:r>
              <a:rPr lang="ru-RU" sz="2400" dirty="0" err="1">
                <a:latin typeface="Cambria" pitchFamily="18" charset="0"/>
              </a:rPr>
              <a:t>Greece</a:t>
            </a:r>
            <a:r>
              <a:rPr lang="ru-RU" sz="2400" dirty="0">
                <a:latin typeface="Cambria" pitchFamily="18" charset="0"/>
              </a:rPr>
              <a:t> 13-15 </a:t>
            </a:r>
            <a:r>
              <a:rPr lang="ru-RU" sz="2400" dirty="0" err="1">
                <a:latin typeface="Cambria" pitchFamily="18" charset="0"/>
              </a:rPr>
              <a:t>July</a:t>
            </a:r>
            <a:r>
              <a:rPr lang="ru-RU" sz="2400" dirty="0">
                <a:latin typeface="Cambria" pitchFamily="18" charset="0"/>
              </a:rPr>
              <a:t> 2016)</a:t>
            </a:r>
          </a:p>
          <a:p>
            <a:pPr>
              <a:buFont typeface="Arial" pitchFamily="34" charset="0"/>
              <a:buChar char="•"/>
            </a:pPr>
            <a:endParaRPr lang="ru-RU" sz="2400" dirty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Cambria" pitchFamily="18" charset="0"/>
              </a:rPr>
              <a:t>Student competition of student work (Volgograd, May 16, 2017) - 1st place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67556" y="6356350"/>
            <a:ext cx="2133600" cy="36512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>
              <a:latin typeface="Cambria" pitchFamily="18" charset="0"/>
            </a:endParaRPr>
          </a:p>
          <a:p>
            <a:pPr algn="ctr">
              <a:buNone/>
            </a:pPr>
            <a:endParaRPr lang="en-US" dirty="0">
              <a:latin typeface="Cambria" pitchFamily="18" charset="0"/>
            </a:endParaRPr>
          </a:p>
          <a:p>
            <a:pPr algn="ctr">
              <a:buNone/>
            </a:pPr>
            <a:endParaRPr lang="en-US" dirty="0">
              <a:latin typeface="Cambria" pitchFamily="18" charset="0"/>
            </a:endParaRPr>
          </a:p>
          <a:p>
            <a:pPr algn="ctr">
              <a:buNone/>
            </a:pPr>
            <a:r>
              <a:rPr lang="en-US" sz="6600" baseline="30000" dirty="0">
                <a:latin typeface="Cambria" pitchFamily="18" charset="0"/>
              </a:rPr>
              <a:t>Thanks for attention!</a:t>
            </a:r>
            <a:endParaRPr lang="ru-RU" sz="6600" baseline="30000" dirty="0">
              <a:latin typeface="Cambr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sz="20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29190" y="1000108"/>
            <a:ext cx="40352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000" dirty="0">
                <a:latin typeface="Bookman Old Style" pitchFamily="18" charset="0"/>
              </a:rPr>
              <a:t>Problem of collecting information about users’ disabilities and added problems</a:t>
            </a:r>
          </a:p>
          <a:p>
            <a:pPr marL="342900" indent="-342900">
              <a:buAutoNum type="arabicParenR"/>
            </a:pPr>
            <a:endParaRPr lang="ru-RU" sz="2000" dirty="0">
              <a:latin typeface="Bookman Old Style" pitchFamily="18" charset="0"/>
            </a:endParaRPr>
          </a:p>
          <a:p>
            <a:pPr marL="342900" indent="-342900">
              <a:buAutoNum type="arabicParenR"/>
            </a:pPr>
            <a:r>
              <a:rPr lang="en-US" sz="2000" dirty="0">
                <a:latin typeface="Bookman Old Style" pitchFamily="18" charset="0"/>
              </a:rPr>
              <a:t>Problem of understanding the end users needs </a:t>
            </a:r>
          </a:p>
          <a:p>
            <a:pPr marL="342900" indent="-342900">
              <a:buAutoNum type="arabicParenR"/>
            </a:pPr>
            <a:endParaRPr lang="en-US" sz="2000" dirty="0">
              <a:latin typeface="Bookman Old Style" pitchFamily="18" charset="0"/>
            </a:endParaRPr>
          </a:p>
          <a:p>
            <a:pPr marL="342900" indent="-342900">
              <a:buAutoNum type="arabicParenR" startAt="3"/>
            </a:pPr>
            <a:r>
              <a:rPr lang="en-US" sz="2000" dirty="0">
                <a:latin typeface="Bookman Old Style" pitchFamily="18" charset="0"/>
              </a:rPr>
              <a:t>Problem of setting properties of UI-components</a:t>
            </a:r>
          </a:p>
          <a:p>
            <a:pPr marL="342900" indent="-342900">
              <a:buAutoNum type="arabicParenR" startAt="3"/>
            </a:pPr>
            <a:endParaRPr lang="ru-RU" sz="2000" dirty="0">
              <a:latin typeface="Bookman Old Style" pitchFamily="18" charset="0"/>
            </a:endParaRPr>
          </a:p>
          <a:p>
            <a:pPr marL="342900" indent="-342900">
              <a:buAutoNum type="arabicParenR" startAt="3"/>
            </a:pPr>
            <a:r>
              <a:rPr lang="en-US" sz="2000" dirty="0">
                <a:latin typeface="Bookman Old Style" pitchFamily="18" charset="0"/>
              </a:rPr>
              <a:t>Problem of misunderstanding the value of changing interface in real time 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76" y="-24"/>
            <a:ext cx="8229600" cy="1143000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The main problems of developers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5" name="Содержимое 4" descr="ui-desig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63021" t="3567" r="4861" b="9653"/>
          <a:stretch>
            <a:fillRect/>
          </a:stretch>
        </p:blipFill>
        <p:spPr>
          <a:xfrm>
            <a:off x="0" y="3903942"/>
            <a:ext cx="2428892" cy="295405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2</a:t>
            </a:r>
            <a:endParaRPr lang="ru-RU" sz="20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8" name="Рисунок 7" descr="Responsive Web Design.png"/>
          <p:cNvPicPr>
            <a:picLocks noChangeAspect="1"/>
          </p:cNvPicPr>
          <p:nvPr/>
        </p:nvPicPr>
        <p:blipFill>
          <a:blip r:embed="rId4" cstate="print"/>
          <a:srcRect r="3340" b="3976"/>
          <a:stretch>
            <a:fillRect/>
          </a:stretch>
        </p:blipFill>
        <p:spPr>
          <a:xfrm>
            <a:off x="0" y="785794"/>
            <a:ext cx="4429124" cy="3000396"/>
          </a:xfrm>
          <a:prstGeom prst="rect">
            <a:avLst/>
          </a:prstGeom>
        </p:spPr>
      </p:pic>
      <p:pic>
        <p:nvPicPr>
          <p:cNvPr id="9" name="Рисунок 8" descr="imag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4286256"/>
            <a:ext cx="2479983" cy="19859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User-Centered Design*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5" name="Содержимое 4" descr="display30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32" y="1071546"/>
            <a:ext cx="5143536" cy="514353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81D8-1FD0-4DE5-A53A-29C6473C739A}" type="slidenum">
              <a:rPr lang="ru-RU" sz="2000" smtClean="0">
                <a:solidFill>
                  <a:schemeClr val="tx1"/>
                </a:solidFill>
                <a:latin typeface="Cambria" pitchFamily="18" charset="0"/>
              </a:rPr>
              <a:pPr/>
              <a:t>3</a:t>
            </a:fld>
            <a:endParaRPr lang="ru-RU" sz="2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6143644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*ISO 9241-210:2009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14876" y="1142984"/>
            <a:ext cx="41434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itchFamily="18" charset="0"/>
              </a:rPr>
              <a:t>Fundamental principles of User-Centered Design:</a:t>
            </a:r>
          </a:p>
          <a:p>
            <a:r>
              <a:rPr lang="en-US" dirty="0">
                <a:latin typeface="Cambria" pitchFamily="18" charset="0"/>
              </a:rPr>
              <a:t> </a:t>
            </a:r>
            <a:endParaRPr lang="ru-RU" dirty="0">
              <a:latin typeface="Cambria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Cambria" pitchFamily="18" charset="0"/>
              </a:rPr>
              <a:t>Ensure the project understands what the users want or need to achieve and the environment in which they work or live. </a:t>
            </a:r>
          </a:p>
          <a:p>
            <a:pPr marL="342900" indent="-342900">
              <a:buAutoNum type="arabicPeriod"/>
            </a:pPr>
            <a:endParaRPr lang="ru-RU" dirty="0">
              <a:latin typeface="Cambria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Cambria" pitchFamily="18" charset="0"/>
              </a:rPr>
              <a:t>Ensure the designers know who the users are and how the system should fit into their lives or their work.</a:t>
            </a:r>
          </a:p>
          <a:p>
            <a:pPr marL="342900" indent="-342900">
              <a:buAutoNum type="arabicPeriod"/>
            </a:pPr>
            <a:endParaRPr lang="ru-RU" dirty="0">
              <a:latin typeface="Cambria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Cambria" pitchFamily="18" charset="0"/>
              </a:rPr>
              <a:t>Make the demonstration of the software prototype as soon as possible. </a:t>
            </a:r>
          </a:p>
          <a:p>
            <a:pPr marL="342900" indent="-342900">
              <a:buAutoNum type="arabicPeriod"/>
            </a:pPr>
            <a:endParaRPr lang="ru-RU" dirty="0">
              <a:latin typeface="Cambria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Cambria" pitchFamily="18" charset="0"/>
              </a:rPr>
              <a:t>Have a flexible team that can understand and address all aspects of the users’ experience with the system.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Соединительная линия уступом 11"/>
          <p:cNvCxnSpPr>
            <a:endCxn id="5" idx="1"/>
          </p:cNvCxnSpPr>
          <p:nvPr/>
        </p:nvCxnSpPr>
        <p:spPr>
          <a:xfrm flipV="1">
            <a:off x="1142976" y="1600273"/>
            <a:ext cx="3857684" cy="9714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1462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mbria" pitchFamily="18" charset="0"/>
              </a:rPr>
              <a:t>The concept of adaptive interfaces creation</a:t>
            </a:r>
            <a:endParaRPr lang="ru-RU" sz="3600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60" y="1000108"/>
            <a:ext cx="3857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itchFamily="18" charset="0"/>
              </a:rPr>
              <a:t>Usability of an interface</a:t>
            </a:r>
            <a:r>
              <a:rPr lang="ru-RU" dirty="0">
                <a:latin typeface="Cambria" pitchFamily="18" charset="0"/>
              </a:rPr>
              <a:t>(</a:t>
            </a:r>
            <a:r>
              <a:rPr lang="en-US" dirty="0">
                <a:latin typeface="Cambria" pitchFamily="18" charset="0"/>
              </a:rPr>
              <a:t>ISO9241</a:t>
            </a:r>
            <a:r>
              <a:rPr lang="ru-RU" dirty="0">
                <a:latin typeface="Cambria" pitchFamily="18" charset="0"/>
              </a:rPr>
              <a:t>)</a:t>
            </a:r>
            <a:r>
              <a:rPr lang="en-US" dirty="0">
                <a:latin typeface="Cambria" pitchFamily="18" charset="0"/>
              </a:rPr>
              <a:t>:</a:t>
            </a:r>
            <a:r>
              <a:rPr lang="ru-RU" dirty="0">
                <a:latin typeface="Cambria" pitchFamily="18" charset="0"/>
              </a:rPr>
              <a:t> </a:t>
            </a:r>
          </a:p>
          <a:p>
            <a:r>
              <a:rPr lang="en-US" dirty="0">
                <a:latin typeface="Cambria" pitchFamily="18" charset="0"/>
              </a:rPr>
              <a:t>effectiveness</a:t>
            </a:r>
          </a:p>
          <a:p>
            <a:r>
              <a:rPr lang="en-US" dirty="0">
                <a:latin typeface="Cambria" pitchFamily="18" charset="0"/>
              </a:rPr>
              <a:t>efficiency</a:t>
            </a:r>
          </a:p>
          <a:p>
            <a:r>
              <a:rPr lang="en-US" dirty="0">
                <a:latin typeface="Cambria" pitchFamily="18" charset="0"/>
              </a:rPr>
              <a:t>user satisfaction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928670"/>
            <a:ext cx="4572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" pitchFamily="18" charset="0"/>
              </a:rPr>
              <a:t>Quality model of software products </a:t>
            </a:r>
            <a:r>
              <a:rPr lang="ru-RU" sz="1600" dirty="0">
                <a:latin typeface="Cambria" pitchFamily="18" charset="0"/>
              </a:rPr>
              <a:t>(ISO9126) :</a:t>
            </a:r>
          </a:p>
          <a:p>
            <a:r>
              <a:rPr lang="en-US" sz="1600" dirty="0">
                <a:latin typeface="Cambria" pitchFamily="18" charset="0"/>
              </a:rPr>
              <a:t>functionality</a:t>
            </a:r>
            <a:endParaRPr lang="ru-RU" sz="1600" dirty="0">
              <a:latin typeface="Cambria" pitchFamily="18" charset="0"/>
            </a:endParaRPr>
          </a:p>
          <a:p>
            <a:r>
              <a:rPr lang="en-US" sz="1600" dirty="0">
                <a:latin typeface="Cambria" pitchFamily="18" charset="0"/>
              </a:rPr>
              <a:t>portability</a:t>
            </a:r>
            <a:endParaRPr lang="ru-RU" sz="1600" dirty="0">
              <a:latin typeface="Cambria" pitchFamily="18" charset="0"/>
            </a:endParaRPr>
          </a:p>
          <a:p>
            <a:r>
              <a:rPr lang="en-US" sz="1600" dirty="0">
                <a:latin typeface="Cambria" pitchFamily="18" charset="0"/>
              </a:rPr>
              <a:t>maintainability  </a:t>
            </a:r>
          </a:p>
          <a:p>
            <a:r>
              <a:rPr lang="en-US" sz="1600" dirty="0">
                <a:latin typeface="Cambria" pitchFamily="18" charset="0"/>
              </a:rPr>
              <a:t>efficiency</a:t>
            </a:r>
            <a:endParaRPr lang="ru-RU" sz="1600" dirty="0">
              <a:latin typeface="Cambria" pitchFamily="18" charset="0"/>
            </a:endParaRPr>
          </a:p>
          <a:p>
            <a:r>
              <a:rPr lang="en-US" sz="1600" dirty="0">
                <a:latin typeface="Cambria" pitchFamily="18" charset="0"/>
              </a:rPr>
              <a:t>reliability</a:t>
            </a:r>
            <a:endParaRPr lang="ru-RU" sz="1600" dirty="0">
              <a:latin typeface="Cambria" pitchFamily="18" charset="0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Cambria" pitchFamily="18" charset="0"/>
              </a:rPr>
              <a:t>usability</a:t>
            </a:r>
            <a:endParaRPr lang="ru-RU" sz="1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67556" y="6356350"/>
            <a:ext cx="2133600" cy="36512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4</a:t>
            </a:r>
            <a:endParaRPr lang="ru-RU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9" name="Содержимое 8" descr="concepten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06" y="2786058"/>
            <a:ext cx="8985455" cy="36433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itchFamily="18" charset="0"/>
              </a:rPr>
              <a:t>Description of the meta-ontology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572008"/>
            <a:ext cx="928694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itchFamily="18" charset="0"/>
              </a:rPr>
              <a:t>M=&lt; O</a:t>
            </a:r>
            <a:r>
              <a:rPr lang="en-US" sz="2000" baseline="-25000" dirty="0">
                <a:latin typeface="Cambria" pitchFamily="18" charset="0"/>
              </a:rPr>
              <a:t>M</a:t>
            </a:r>
            <a:r>
              <a:rPr lang="en-US" sz="2000" dirty="0">
                <a:latin typeface="Cambria" pitchFamily="18" charset="0"/>
              </a:rPr>
              <a:t>, C, Inst, R, I &gt;,</a:t>
            </a:r>
          </a:p>
          <a:p>
            <a:r>
              <a:rPr lang="en-US" sz="1600" dirty="0">
                <a:latin typeface="Cambria" pitchFamily="18" charset="0"/>
              </a:rPr>
              <a:t>where M – meta-ontology; </a:t>
            </a:r>
          </a:p>
          <a:p>
            <a:r>
              <a:rPr lang="en-US" sz="1600" dirty="0">
                <a:latin typeface="Cambria" pitchFamily="18" charset="0"/>
              </a:rPr>
              <a:t>O</a:t>
            </a:r>
            <a:r>
              <a:rPr lang="en-US" sz="1600" baseline="-25000" dirty="0">
                <a:latin typeface="Cambria" pitchFamily="18" charset="0"/>
              </a:rPr>
              <a:t>M</a:t>
            </a:r>
            <a:r>
              <a:rPr lang="en-US" sz="1600" dirty="0">
                <a:latin typeface="Cambria" pitchFamily="18" charset="0"/>
              </a:rPr>
              <a:t>={</a:t>
            </a:r>
            <a:r>
              <a:rPr lang="en-US" sz="1600" dirty="0" err="1">
                <a:latin typeface="Cambria" pitchFamily="18" charset="0"/>
              </a:rPr>
              <a:t>O</a:t>
            </a:r>
            <a:r>
              <a:rPr lang="en-US" sz="1600" baseline="-25000" dirty="0" err="1">
                <a:latin typeface="Cambria" pitchFamily="18" charset="0"/>
              </a:rPr>
              <a:t>User</a:t>
            </a:r>
            <a:r>
              <a:rPr lang="en-US" sz="1600" dirty="0">
                <a:latin typeface="Cambria" pitchFamily="18" charset="0"/>
              </a:rPr>
              <a:t>, </a:t>
            </a:r>
            <a:r>
              <a:rPr lang="en-US" sz="1600" dirty="0" err="1">
                <a:latin typeface="Cambria" pitchFamily="18" charset="0"/>
              </a:rPr>
              <a:t>O</a:t>
            </a:r>
            <a:r>
              <a:rPr lang="en-US" sz="1600" baseline="-25000" dirty="0" err="1">
                <a:latin typeface="Cambria" pitchFamily="18" charset="0"/>
              </a:rPr>
              <a:t>Dis</a:t>
            </a:r>
            <a:r>
              <a:rPr lang="en-US" sz="1600" dirty="0">
                <a:latin typeface="Cambria" pitchFamily="18" charset="0"/>
              </a:rPr>
              <a:t>, </a:t>
            </a:r>
            <a:r>
              <a:rPr lang="en-US" sz="1600" dirty="0" err="1">
                <a:latin typeface="Cambria" pitchFamily="18" charset="0"/>
              </a:rPr>
              <a:t>O</a:t>
            </a:r>
            <a:r>
              <a:rPr lang="en-US" sz="1600" baseline="-25000" dirty="0" err="1">
                <a:latin typeface="Cambria" pitchFamily="18" charset="0"/>
              </a:rPr>
              <a:t>Int</a:t>
            </a:r>
            <a:r>
              <a:rPr lang="en-US" sz="1600" dirty="0">
                <a:latin typeface="Cambria" pitchFamily="18" charset="0"/>
              </a:rPr>
              <a:t>, </a:t>
            </a:r>
            <a:r>
              <a:rPr lang="en-US" sz="1600" dirty="0" err="1">
                <a:latin typeface="Cambria" pitchFamily="18" charset="0"/>
              </a:rPr>
              <a:t>O</a:t>
            </a:r>
            <a:r>
              <a:rPr lang="en-US" sz="1600" baseline="-25000" dirty="0" err="1">
                <a:latin typeface="Cambria" pitchFamily="18" charset="0"/>
              </a:rPr>
              <a:t>Dev</a:t>
            </a:r>
            <a:r>
              <a:rPr lang="en-US" sz="1600" dirty="0">
                <a:latin typeface="Cambria" pitchFamily="18" charset="0"/>
              </a:rPr>
              <a:t>} – set of </a:t>
            </a:r>
            <a:r>
              <a:rPr lang="en-US" sz="1600" dirty="0" err="1">
                <a:latin typeface="Cambria" pitchFamily="18" charset="0"/>
              </a:rPr>
              <a:t>ontologies</a:t>
            </a:r>
            <a:r>
              <a:rPr lang="en-US" sz="1600" dirty="0">
                <a:latin typeface="Cambria" pitchFamily="18" charset="0"/>
              </a:rPr>
              <a:t>, </a:t>
            </a:r>
            <a:r>
              <a:rPr lang="en-US" sz="1600" dirty="0" err="1">
                <a:latin typeface="Cambria" pitchFamily="18" charset="0"/>
              </a:rPr>
              <a:t>O</a:t>
            </a:r>
            <a:r>
              <a:rPr lang="en-US" sz="1600" baseline="-25000" dirty="0" err="1">
                <a:latin typeface="Cambria" pitchFamily="18" charset="0"/>
              </a:rPr>
              <a:t>User</a:t>
            </a:r>
            <a:r>
              <a:rPr lang="en-US" sz="1600" dirty="0">
                <a:latin typeface="Cambria" pitchFamily="18" charset="0"/>
              </a:rPr>
              <a:t>- user ontology, </a:t>
            </a:r>
            <a:r>
              <a:rPr lang="en-US" sz="1600" dirty="0" err="1">
                <a:latin typeface="Cambria" pitchFamily="18" charset="0"/>
              </a:rPr>
              <a:t>O</a:t>
            </a:r>
            <a:r>
              <a:rPr lang="en-US" sz="1600" baseline="-25000" dirty="0" err="1">
                <a:latin typeface="Cambria" pitchFamily="18" charset="0"/>
              </a:rPr>
              <a:t>Dis</a:t>
            </a:r>
            <a:r>
              <a:rPr lang="en-US" sz="1600" dirty="0">
                <a:latin typeface="Cambria" pitchFamily="18" charset="0"/>
              </a:rPr>
              <a:t>- ontology of user’s disorders, </a:t>
            </a:r>
          </a:p>
          <a:p>
            <a:r>
              <a:rPr lang="en-US" sz="1600" dirty="0" err="1">
                <a:latin typeface="Cambria" pitchFamily="18" charset="0"/>
              </a:rPr>
              <a:t>O</a:t>
            </a:r>
            <a:r>
              <a:rPr lang="en-US" sz="1600" baseline="-25000" dirty="0" err="1">
                <a:latin typeface="Cambria" pitchFamily="18" charset="0"/>
              </a:rPr>
              <a:t>Int</a:t>
            </a:r>
            <a:r>
              <a:rPr lang="en-US" sz="1600" dirty="0">
                <a:latin typeface="Cambria" pitchFamily="18" charset="0"/>
              </a:rPr>
              <a:t>– ontology of interface, </a:t>
            </a:r>
            <a:r>
              <a:rPr lang="en-US" sz="1600" dirty="0" err="1">
                <a:latin typeface="Cambria" pitchFamily="18" charset="0"/>
              </a:rPr>
              <a:t>O</a:t>
            </a:r>
            <a:r>
              <a:rPr lang="en-US" sz="1600" baseline="-25000" dirty="0" err="1">
                <a:latin typeface="Cambria" pitchFamily="18" charset="0"/>
              </a:rPr>
              <a:t>Dev</a:t>
            </a:r>
            <a:r>
              <a:rPr lang="en-US" sz="1600" dirty="0">
                <a:latin typeface="Cambria" pitchFamily="18" charset="0"/>
              </a:rPr>
              <a:t>– ontology of device;</a:t>
            </a:r>
          </a:p>
          <a:p>
            <a:r>
              <a:rPr lang="en-US" sz="1600" dirty="0">
                <a:latin typeface="Cambria" pitchFamily="18" charset="0"/>
              </a:rPr>
              <a:t>C – the final set of meta-ontology concepts, C=∅;</a:t>
            </a:r>
          </a:p>
          <a:p>
            <a:r>
              <a:rPr lang="en-US" sz="1600" dirty="0">
                <a:latin typeface="Cambria" pitchFamily="18" charset="0"/>
              </a:rPr>
              <a:t>Inst – the final set of meta-ontology instances, Inst=∅;</a:t>
            </a:r>
          </a:p>
          <a:p>
            <a:r>
              <a:rPr lang="en-US" sz="1600" dirty="0">
                <a:latin typeface="Cambria" pitchFamily="18" charset="0"/>
              </a:rPr>
              <a:t>R = {has, impacts on} – the final set of meta-ontology relations between instances; </a:t>
            </a:r>
          </a:p>
          <a:p>
            <a:r>
              <a:rPr lang="en-US" sz="1600" dirty="0">
                <a:latin typeface="Cambria" pitchFamily="18" charset="0"/>
              </a:rPr>
              <a:t>I – the final set of interpretation rules, I=∅.</a:t>
            </a:r>
          </a:p>
          <a:p>
            <a:br>
              <a:rPr lang="en-US" dirty="0"/>
            </a:b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8994" y="6500834"/>
            <a:ext cx="2133600" cy="36512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5</a:t>
            </a:r>
            <a:endParaRPr lang="ru-RU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818264"/>
            <a:ext cx="44291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" pitchFamily="18" charset="0"/>
              </a:rPr>
              <a:t>Requirements for the ontological model:</a:t>
            </a:r>
          </a:p>
          <a:p>
            <a:pPr marL="342900" indent="-342900">
              <a:buAutoNum type="arabicParenR"/>
            </a:pPr>
            <a:r>
              <a:rPr lang="en-US" sz="1600" dirty="0">
                <a:latin typeface="Cambria" pitchFamily="18" charset="0"/>
              </a:rPr>
              <a:t>The ontology must represent the user's disorders and their degrees</a:t>
            </a:r>
          </a:p>
          <a:p>
            <a:pPr marL="342900" indent="-342900">
              <a:buAutoNum type="arabicParenR"/>
            </a:pPr>
            <a:r>
              <a:rPr lang="en-US" sz="1600" dirty="0">
                <a:latin typeface="Cambria" pitchFamily="18" charset="0"/>
              </a:rPr>
              <a:t>The ontology must represent sets of widgets for input and output of information on the interface</a:t>
            </a:r>
          </a:p>
          <a:p>
            <a:pPr marL="342900" indent="-342900">
              <a:buAutoNum type="arabicParenR"/>
            </a:pPr>
            <a:r>
              <a:rPr lang="en-US" sz="1600" u="sng" dirty="0">
                <a:latin typeface="Cambria" pitchFamily="18" charset="0"/>
              </a:rPr>
              <a:t>The ontology must represent the characteristics of the user's device</a:t>
            </a:r>
          </a:p>
          <a:p>
            <a:pPr marL="342900" indent="-342900">
              <a:buAutoNum type="arabicParenR"/>
            </a:pPr>
            <a:r>
              <a:rPr lang="en-US" sz="1600" dirty="0">
                <a:latin typeface="Cambria" pitchFamily="18" charset="0"/>
              </a:rPr>
              <a:t>The ontology must represent user problems on the current interface</a:t>
            </a:r>
          </a:p>
          <a:p>
            <a:pPr marL="342900" indent="-342900">
              <a:buAutoNum type="arabicParenR"/>
            </a:pPr>
            <a:r>
              <a:rPr lang="en-US" sz="1600" dirty="0">
                <a:latin typeface="Cambria" pitchFamily="18" charset="0"/>
              </a:rPr>
              <a:t>The ontology must represent solutions to the problems of interaction problems between user and interface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4214818"/>
            <a:ext cx="2455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itchFamily="18" charset="0"/>
              </a:rPr>
              <a:t>Meta-ontology (IDEF5)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10" name="Содержимое 9" descr="metaontology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714356"/>
            <a:ext cx="3975525" cy="3571900"/>
          </a:xfrm>
        </p:spPr>
      </p:pic>
      <p:sp>
        <p:nvSpPr>
          <p:cNvPr id="11" name="Овал 10"/>
          <p:cNvSpPr/>
          <p:nvPr/>
        </p:nvSpPr>
        <p:spPr>
          <a:xfrm>
            <a:off x="3143240" y="2143116"/>
            <a:ext cx="1143008" cy="114300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-171400"/>
            <a:ext cx="9468544" cy="129614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mbria" pitchFamily="18" charset="0"/>
              </a:rPr>
              <a:t>Description of improved the meta-ontology</a:t>
            </a:r>
            <a:endParaRPr lang="ru-RU" sz="3600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437112"/>
            <a:ext cx="928694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itchFamily="18" charset="0"/>
              </a:rPr>
              <a:t>M=&lt; O</a:t>
            </a:r>
            <a:r>
              <a:rPr lang="en-US" sz="2000" baseline="-25000" dirty="0">
                <a:latin typeface="Cambria" pitchFamily="18" charset="0"/>
              </a:rPr>
              <a:t>M</a:t>
            </a:r>
            <a:r>
              <a:rPr lang="en-US" sz="2000" dirty="0">
                <a:latin typeface="Cambria" pitchFamily="18" charset="0"/>
              </a:rPr>
              <a:t>, C, Inst, R, I &gt;,</a:t>
            </a:r>
          </a:p>
          <a:p>
            <a:r>
              <a:rPr lang="en-US" sz="1600" dirty="0">
                <a:latin typeface="Cambria" pitchFamily="18" charset="0"/>
              </a:rPr>
              <a:t>where M – meta-ontology; </a:t>
            </a:r>
          </a:p>
          <a:p>
            <a:r>
              <a:rPr lang="en-US" sz="1600" dirty="0">
                <a:latin typeface="Cambria" pitchFamily="18" charset="0"/>
              </a:rPr>
              <a:t>O</a:t>
            </a:r>
            <a:r>
              <a:rPr lang="en-US" sz="1600" baseline="-25000" dirty="0">
                <a:latin typeface="Cambria" pitchFamily="18" charset="0"/>
              </a:rPr>
              <a:t>M</a:t>
            </a:r>
            <a:r>
              <a:rPr lang="en-US" sz="1600" dirty="0">
                <a:latin typeface="Cambria" pitchFamily="18" charset="0"/>
              </a:rPr>
              <a:t>={</a:t>
            </a:r>
            <a:r>
              <a:rPr lang="en-US" sz="1600" dirty="0" err="1">
                <a:latin typeface="Cambria" pitchFamily="18" charset="0"/>
              </a:rPr>
              <a:t>O</a:t>
            </a:r>
            <a:r>
              <a:rPr lang="en-US" sz="1600" baseline="-25000" dirty="0" err="1">
                <a:latin typeface="Cambria" pitchFamily="18" charset="0"/>
              </a:rPr>
              <a:t>User</a:t>
            </a:r>
            <a:r>
              <a:rPr lang="en-US" sz="1600" dirty="0">
                <a:latin typeface="Cambria" pitchFamily="18" charset="0"/>
              </a:rPr>
              <a:t>, </a:t>
            </a:r>
            <a:r>
              <a:rPr lang="en-US" sz="1600" dirty="0" err="1">
                <a:latin typeface="Cambria" pitchFamily="18" charset="0"/>
              </a:rPr>
              <a:t>O</a:t>
            </a:r>
            <a:r>
              <a:rPr lang="en-US" sz="1600" baseline="-25000" dirty="0" err="1">
                <a:latin typeface="Cambria" pitchFamily="18" charset="0"/>
              </a:rPr>
              <a:t>Dis</a:t>
            </a:r>
            <a:r>
              <a:rPr lang="en-US" sz="1600" dirty="0">
                <a:latin typeface="Cambria" pitchFamily="18" charset="0"/>
              </a:rPr>
              <a:t>, </a:t>
            </a:r>
            <a:r>
              <a:rPr lang="en-US" sz="1600" dirty="0" err="1">
                <a:latin typeface="Cambria" pitchFamily="18" charset="0"/>
              </a:rPr>
              <a:t>O</a:t>
            </a:r>
            <a:r>
              <a:rPr lang="en-US" sz="1600" baseline="-25000" dirty="0" err="1">
                <a:latin typeface="Cambria" pitchFamily="18" charset="0"/>
              </a:rPr>
              <a:t>Int</a:t>
            </a:r>
            <a:r>
              <a:rPr lang="en-US" sz="1600" dirty="0">
                <a:latin typeface="Cambria" pitchFamily="18" charset="0"/>
              </a:rPr>
              <a:t>, </a:t>
            </a:r>
            <a:r>
              <a:rPr lang="en-US" sz="1600" dirty="0" err="1">
                <a:latin typeface="Cambria" pitchFamily="18" charset="0"/>
              </a:rPr>
              <a:t>O</a:t>
            </a:r>
            <a:r>
              <a:rPr lang="en-US" sz="1600" baseline="-25000" dirty="0" err="1">
                <a:latin typeface="Cambria" pitchFamily="18" charset="0"/>
              </a:rPr>
              <a:t>dev</a:t>
            </a:r>
            <a:r>
              <a:rPr lang="en-US" sz="1600" baseline="-25000" dirty="0">
                <a:latin typeface="Cambria" pitchFamily="18" charset="0"/>
              </a:rPr>
              <a:t>,</a:t>
            </a:r>
            <a:r>
              <a:rPr lang="en-US" sz="1600" dirty="0">
                <a:latin typeface="Cambria" pitchFamily="18" charset="0"/>
              </a:rPr>
              <a:t> , O</a:t>
            </a:r>
            <a:r>
              <a:rPr lang="en-US" sz="1600" baseline="-25000" dirty="0">
                <a:latin typeface="Cambria" pitchFamily="18" charset="0"/>
              </a:rPr>
              <a:t>p,</a:t>
            </a:r>
            <a:r>
              <a:rPr lang="en-US" sz="1600" dirty="0">
                <a:latin typeface="Cambria" pitchFamily="18" charset="0"/>
              </a:rPr>
              <a:t>} – set of ontologies, </a:t>
            </a:r>
            <a:r>
              <a:rPr lang="en-US" sz="1600" dirty="0" err="1">
                <a:latin typeface="Cambria" pitchFamily="18" charset="0"/>
              </a:rPr>
              <a:t>O</a:t>
            </a:r>
            <a:r>
              <a:rPr lang="en-US" sz="1600" baseline="-25000" dirty="0" err="1">
                <a:latin typeface="Cambria" pitchFamily="18" charset="0"/>
              </a:rPr>
              <a:t>User</a:t>
            </a:r>
            <a:r>
              <a:rPr lang="en-US" sz="1600" dirty="0">
                <a:latin typeface="Cambria" pitchFamily="18" charset="0"/>
              </a:rPr>
              <a:t>- user ontology, </a:t>
            </a:r>
            <a:r>
              <a:rPr lang="en-US" sz="1600" dirty="0" err="1">
                <a:latin typeface="Cambria" pitchFamily="18" charset="0"/>
              </a:rPr>
              <a:t>O</a:t>
            </a:r>
            <a:r>
              <a:rPr lang="en-US" sz="1600" baseline="-25000" dirty="0" err="1">
                <a:latin typeface="Cambria" pitchFamily="18" charset="0"/>
              </a:rPr>
              <a:t>Dis</a:t>
            </a:r>
            <a:r>
              <a:rPr lang="en-US" sz="1600" dirty="0">
                <a:latin typeface="Cambria" pitchFamily="18" charset="0"/>
              </a:rPr>
              <a:t>- ontology of user’s disorders, </a:t>
            </a:r>
          </a:p>
          <a:p>
            <a:r>
              <a:rPr lang="en-US" sz="1600" dirty="0" err="1">
                <a:latin typeface="Cambria" pitchFamily="18" charset="0"/>
              </a:rPr>
              <a:t>O</a:t>
            </a:r>
            <a:r>
              <a:rPr lang="en-US" sz="1600" baseline="-25000" dirty="0" err="1">
                <a:latin typeface="Cambria" pitchFamily="18" charset="0"/>
              </a:rPr>
              <a:t>Int</a:t>
            </a:r>
            <a:r>
              <a:rPr lang="en-US" sz="1600" dirty="0">
                <a:latin typeface="Cambria" pitchFamily="18" charset="0"/>
              </a:rPr>
              <a:t>– ontology of interface, </a:t>
            </a:r>
            <a:r>
              <a:rPr lang="en-US" sz="1600" dirty="0" err="1">
                <a:latin typeface="Cambria" pitchFamily="18" charset="0"/>
              </a:rPr>
              <a:t>O</a:t>
            </a:r>
            <a:r>
              <a:rPr lang="en-US" sz="1600" baseline="-25000" dirty="0" err="1">
                <a:latin typeface="Cambria" pitchFamily="18" charset="0"/>
              </a:rPr>
              <a:t>Dev</a:t>
            </a:r>
            <a:r>
              <a:rPr lang="en-US" sz="1600" dirty="0">
                <a:latin typeface="Cambria" pitchFamily="18" charset="0"/>
              </a:rPr>
              <a:t>– ontology of device, O</a:t>
            </a:r>
            <a:r>
              <a:rPr lang="en-US" sz="1600" baseline="-25000" dirty="0">
                <a:latin typeface="Cambria" pitchFamily="18" charset="0"/>
              </a:rPr>
              <a:t>P</a:t>
            </a:r>
            <a:r>
              <a:rPr lang="en-US" sz="1600" dirty="0">
                <a:latin typeface="Cambria" pitchFamily="18" charset="0"/>
              </a:rPr>
              <a:t>– ontology of patterns;</a:t>
            </a:r>
          </a:p>
          <a:p>
            <a:r>
              <a:rPr lang="en-US" sz="1600" dirty="0">
                <a:latin typeface="Cambria" pitchFamily="18" charset="0"/>
              </a:rPr>
              <a:t>C – the final set of meta-ontology concepts, C=∅;</a:t>
            </a:r>
          </a:p>
          <a:p>
            <a:r>
              <a:rPr lang="en-US" sz="1600" dirty="0">
                <a:latin typeface="Cambria" pitchFamily="18" charset="0"/>
              </a:rPr>
              <a:t>Inst – the final set of meta-ontology instances, Inst=∅;</a:t>
            </a:r>
          </a:p>
          <a:p>
            <a:r>
              <a:rPr lang="en-US" sz="1600" dirty="0">
                <a:latin typeface="Cambria" pitchFamily="18" charset="0"/>
              </a:rPr>
              <a:t>R = {has, impacts on, interacts with, changes, sends data} – the final set of meta-ontology relations between instances; </a:t>
            </a:r>
          </a:p>
          <a:p>
            <a:r>
              <a:rPr lang="en-US" sz="1600" dirty="0">
                <a:latin typeface="Cambria" pitchFamily="18" charset="0"/>
              </a:rPr>
              <a:t>I – the final set of interpretation rules, I=∅.</a:t>
            </a:r>
          </a:p>
          <a:p>
            <a:br>
              <a:rPr lang="en-US" dirty="0"/>
            </a:b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8994" y="6500834"/>
            <a:ext cx="2133600" cy="36512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6</a:t>
            </a:r>
            <a:endParaRPr lang="ru-RU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818264"/>
            <a:ext cx="44291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" pitchFamily="18" charset="0"/>
              </a:rPr>
              <a:t>Requirements for the ontological model:</a:t>
            </a:r>
          </a:p>
          <a:p>
            <a:pPr marL="342900" indent="-342900">
              <a:buAutoNum type="arabicParenR"/>
            </a:pPr>
            <a:r>
              <a:rPr lang="en-US" sz="1600" dirty="0">
                <a:latin typeface="Cambria" pitchFamily="18" charset="0"/>
              </a:rPr>
              <a:t>The ontology must represent the user's disorders and their degrees</a:t>
            </a:r>
          </a:p>
          <a:p>
            <a:pPr marL="342900" indent="-342900">
              <a:buAutoNum type="arabicParenR"/>
            </a:pPr>
            <a:r>
              <a:rPr lang="en-US" sz="1600" dirty="0">
                <a:latin typeface="Cambria" pitchFamily="18" charset="0"/>
              </a:rPr>
              <a:t>The ontology must represent sets of widgets for input and output of information on the interface</a:t>
            </a:r>
          </a:p>
          <a:p>
            <a:pPr marL="342900" indent="-342900">
              <a:buAutoNum type="arabicParenR"/>
            </a:pPr>
            <a:r>
              <a:rPr lang="en-US" sz="1600" u="sng" dirty="0">
                <a:latin typeface="Cambria" pitchFamily="18" charset="0"/>
              </a:rPr>
              <a:t>The ontology must represent the characteristics of the user's device</a:t>
            </a:r>
          </a:p>
          <a:p>
            <a:pPr marL="342900" indent="-342900">
              <a:buAutoNum type="arabicParenR"/>
            </a:pPr>
            <a:r>
              <a:rPr lang="en-US" sz="1600" dirty="0">
                <a:latin typeface="Cambria" pitchFamily="18" charset="0"/>
              </a:rPr>
              <a:t>The ontology must represent user problems on the current interface</a:t>
            </a:r>
          </a:p>
          <a:p>
            <a:pPr marL="342900" indent="-342900">
              <a:buAutoNum type="arabicParenR"/>
            </a:pPr>
            <a:r>
              <a:rPr lang="en-US" sz="1600" dirty="0">
                <a:latin typeface="Cambria" pitchFamily="18" charset="0"/>
              </a:rPr>
              <a:t>The ontology must represent solutions to the problems of interaction problems between user and interface</a:t>
            </a:r>
          </a:p>
          <a:p>
            <a:pPr marL="342900" indent="-342900">
              <a:buAutoNum type="arabicParenR"/>
            </a:pPr>
            <a:r>
              <a:rPr lang="en-US" sz="1600" dirty="0">
                <a:latin typeface="Cambria" pitchFamily="18" charset="0"/>
              </a:rPr>
              <a:t>The ontology must represent the database of patterns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4214818"/>
            <a:ext cx="346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itchFamily="18" charset="0"/>
              </a:rPr>
              <a:t>Improved Meta-ontology (IDEF5)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143240" y="2143116"/>
            <a:ext cx="1143008" cy="114300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1" y="764704"/>
            <a:ext cx="4513993" cy="347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41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itchFamily="18" charset="0"/>
              </a:rPr>
              <a:t>Model of the interface pattern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 algn="ctr">
              <a:buNone/>
            </a:pPr>
            <a:r>
              <a:rPr lang="ru-RU" sz="2000" dirty="0">
                <a:latin typeface="Cambria" pitchFamily="18" charset="0"/>
              </a:rPr>
              <a:t>	</a:t>
            </a:r>
            <a:r>
              <a:rPr lang="en-US" sz="2000" dirty="0">
                <a:latin typeface="Cambria" pitchFamily="18" charset="0"/>
              </a:rPr>
              <a:t>P</a:t>
            </a:r>
            <a:r>
              <a:rPr lang="ru-RU" sz="2000" dirty="0">
                <a:latin typeface="Cambria" pitchFamily="18" charset="0"/>
              </a:rPr>
              <a:t> = &lt; </a:t>
            </a:r>
            <a:r>
              <a:rPr lang="en-US" sz="2000" dirty="0">
                <a:latin typeface="Cambria" pitchFamily="18" charset="0"/>
              </a:rPr>
              <a:t>N</a:t>
            </a:r>
            <a:r>
              <a:rPr lang="ru-RU" sz="2000" dirty="0">
                <a:latin typeface="Cambria" pitchFamily="18" charset="0"/>
              </a:rPr>
              <a:t>, </a:t>
            </a:r>
            <a:r>
              <a:rPr lang="en-US" sz="2000" dirty="0">
                <a:latin typeface="Cambria" pitchFamily="18" charset="0"/>
              </a:rPr>
              <a:t>Pr</a:t>
            </a:r>
            <a:r>
              <a:rPr lang="ru-RU" sz="2000" dirty="0">
                <a:latin typeface="Cambria" pitchFamily="18" charset="0"/>
              </a:rPr>
              <a:t>, </a:t>
            </a:r>
            <a:r>
              <a:rPr lang="en-US" sz="2000" dirty="0">
                <a:latin typeface="Cambria" pitchFamily="18" charset="0"/>
              </a:rPr>
              <a:t>C</a:t>
            </a:r>
            <a:r>
              <a:rPr lang="ru-RU" sz="2000" dirty="0">
                <a:latin typeface="Cambria" pitchFamily="18" charset="0"/>
              </a:rPr>
              <a:t>, </a:t>
            </a:r>
            <a:r>
              <a:rPr lang="en-US" sz="2000" dirty="0">
                <a:latin typeface="Cambria" pitchFamily="18" charset="0"/>
              </a:rPr>
              <a:t>S</a:t>
            </a:r>
            <a:r>
              <a:rPr lang="ru-RU" sz="2000" dirty="0">
                <a:latin typeface="Cambria" pitchFamily="18" charset="0"/>
              </a:rPr>
              <a:t>&gt;, </a:t>
            </a:r>
          </a:p>
          <a:p>
            <a:pPr>
              <a:buNone/>
            </a:pPr>
            <a:r>
              <a:rPr lang="en-US" sz="2000" dirty="0">
                <a:latin typeface="Cambria" pitchFamily="18" charset="0"/>
              </a:rPr>
              <a:t>where N</a:t>
            </a:r>
            <a:r>
              <a:rPr lang="ru-RU" sz="2000" dirty="0">
                <a:latin typeface="Cambria" pitchFamily="18" charset="0"/>
              </a:rPr>
              <a:t> – </a:t>
            </a:r>
            <a:r>
              <a:rPr lang="en-US" sz="2000" dirty="0">
                <a:latin typeface="Cambria" pitchFamily="18" charset="0"/>
              </a:rPr>
              <a:t>name of a pattern</a:t>
            </a:r>
            <a:r>
              <a:rPr lang="ru-RU" sz="2000" dirty="0">
                <a:latin typeface="Cambria" pitchFamily="18" charset="0"/>
              </a:rPr>
              <a:t>;</a:t>
            </a:r>
          </a:p>
          <a:p>
            <a:pPr>
              <a:buNone/>
            </a:pPr>
            <a:r>
              <a:rPr lang="en-US" sz="2000" dirty="0">
                <a:latin typeface="Cambria" pitchFamily="18" charset="0"/>
              </a:rPr>
              <a:t>Pr</a:t>
            </a:r>
            <a:r>
              <a:rPr lang="ru-RU" sz="2000" dirty="0">
                <a:latin typeface="Cambria" pitchFamily="18" charset="0"/>
              </a:rPr>
              <a:t> – </a:t>
            </a:r>
            <a:r>
              <a:rPr lang="en-US" sz="2000" dirty="0">
                <a:latin typeface="Cambria" pitchFamily="18" charset="0"/>
              </a:rPr>
              <a:t>the problem solved by this pattern</a:t>
            </a:r>
            <a:r>
              <a:rPr lang="ru-RU" sz="2000" dirty="0">
                <a:latin typeface="Cambria" pitchFamily="18" charset="0"/>
              </a:rPr>
              <a:t>;</a:t>
            </a:r>
          </a:p>
          <a:p>
            <a:pPr>
              <a:buNone/>
            </a:pPr>
            <a:r>
              <a:rPr lang="en-US" sz="2000" dirty="0">
                <a:latin typeface="Cambria" pitchFamily="18" charset="0"/>
              </a:rPr>
              <a:t>C</a:t>
            </a:r>
            <a:r>
              <a:rPr lang="ru-RU" sz="2000" dirty="0">
                <a:latin typeface="Cambria" pitchFamily="18" charset="0"/>
              </a:rPr>
              <a:t> – </a:t>
            </a:r>
            <a:r>
              <a:rPr lang="en-US" sz="2000" dirty="0">
                <a:latin typeface="Cambria" pitchFamily="18" charset="0"/>
              </a:rPr>
              <a:t>pattern condition</a:t>
            </a:r>
            <a:r>
              <a:rPr lang="ru-RU" sz="2000" dirty="0">
                <a:latin typeface="Cambria" pitchFamily="18" charset="0"/>
              </a:rPr>
              <a:t>;</a:t>
            </a:r>
          </a:p>
          <a:p>
            <a:pPr>
              <a:buNone/>
            </a:pPr>
            <a:r>
              <a:rPr lang="en-US" sz="2000" dirty="0">
                <a:latin typeface="Cambria" pitchFamily="18" charset="0"/>
              </a:rPr>
              <a:t>S</a:t>
            </a:r>
            <a:r>
              <a:rPr lang="ru-RU" sz="2000" dirty="0">
                <a:latin typeface="Cambria" pitchFamily="18" charset="0"/>
              </a:rPr>
              <a:t> – </a:t>
            </a:r>
            <a:r>
              <a:rPr lang="en-US" sz="2000" dirty="0">
                <a:latin typeface="Cambria" pitchFamily="18" charset="0"/>
              </a:rPr>
              <a:t>the solution applied to the interface</a:t>
            </a:r>
            <a:r>
              <a:rPr lang="ru-RU" sz="2000" dirty="0">
                <a:latin typeface="Cambria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8994" y="6356350"/>
            <a:ext cx="2133600" cy="36512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7</a:t>
            </a:r>
            <a:endParaRPr lang="ru-RU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3143248"/>
          <a:ext cx="8929718" cy="2877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0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3148">
                <a:tc>
                  <a:txBody>
                    <a:bodyPr/>
                    <a:lstStyle/>
                    <a:p>
                      <a:r>
                        <a:rPr lang="en-US" dirty="0"/>
                        <a:t>Name of the pattern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Increasing the size of the widget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792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Problem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People with moderate and severe motor disability can click around the widget instead of clicking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it.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792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Condition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(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user.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hasProblem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(Moderate Tremor)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user.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hasProblem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(Severe Tremor))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ClickCount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&gt; 3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792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Solution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Widget.Increase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Size(25%)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Widget.hasTextComponent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 {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Widget.IncreaseTextComponent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(25%)}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New Pattern Representation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67556" y="6356350"/>
            <a:ext cx="2133600" cy="36512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8</a:t>
            </a:r>
            <a:endParaRPr lang="ru-RU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9144000" cy="454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71802" y="607220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itchFamily="18" charset="0"/>
              </a:rPr>
              <a:t>The process of pattern applying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Tracking events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67556" y="6356350"/>
            <a:ext cx="2133600" cy="36512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Cambria" pitchFamily="18" charset="0"/>
              </a:rPr>
              <a:t>9</a:t>
            </a:r>
            <a:endParaRPr lang="ru-RU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001419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Click on the widget event</a:t>
            </a:r>
          </a:p>
          <a:p>
            <a:r>
              <a:rPr lang="en-US" dirty="0">
                <a:latin typeface="+mj-lt"/>
              </a:rPr>
              <a:t>Click on the area near widget event </a:t>
            </a:r>
          </a:p>
          <a:p>
            <a:r>
              <a:rPr lang="en-US" dirty="0">
                <a:latin typeface="+mj-lt"/>
              </a:rPr>
              <a:t>Time between clicking on the same widget</a:t>
            </a:r>
          </a:p>
          <a:p>
            <a:r>
              <a:rPr lang="en-US" dirty="0">
                <a:latin typeface="+mj-lt"/>
              </a:rPr>
              <a:t>Time of pressing any interactive widget </a:t>
            </a:r>
          </a:p>
          <a:p>
            <a:r>
              <a:rPr lang="en-US" dirty="0">
                <a:latin typeface="+mj-lt"/>
              </a:rPr>
              <a:t>Time of typing text in text widgets</a:t>
            </a:r>
          </a:p>
          <a:p>
            <a:r>
              <a:rPr lang="en-US" dirty="0">
                <a:latin typeface="+mj-lt"/>
              </a:rPr>
              <a:t>Time between text appearing and any response on it </a:t>
            </a:r>
          </a:p>
          <a:p>
            <a:r>
              <a:rPr lang="en-US" dirty="0">
                <a:latin typeface="+mj-lt"/>
              </a:rPr>
              <a:t>Time of task performing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37283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1102</Words>
  <Application>Microsoft Office PowerPoint</Application>
  <PresentationFormat>Экран (4:3)</PresentationFormat>
  <Paragraphs>160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Bookman Old Style</vt:lpstr>
      <vt:lpstr>Calibri</vt:lpstr>
      <vt:lpstr>Cambria</vt:lpstr>
      <vt:lpstr>Тема Office</vt:lpstr>
      <vt:lpstr>An Ontological Representation of Interface Patterns in Context of Interface Adaptation for Users with Special Needs</vt:lpstr>
      <vt:lpstr>The main problems of developers</vt:lpstr>
      <vt:lpstr>User-Centered Design*</vt:lpstr>
      <vt:lpstr>The concept of adaptive interfaces creation</vt:lpstr>
      <vt:lpstr>Description of the meta-ontology</vt:lpstr>
      <vt:lpstr>Description of improved the meta-ontology</vt:lpstr>
      <vt:lpstr>Model of the interface pattern</vt:lpstr>
      <vt:lpstr>New Pattern Representation</vt:lpstr>
      <vt:lpstr>Tracking events</vt:lpstr>
      <vt:lpstr>New Pattern Representation</vt:lpstr>
      <vt:lpstr>Pattern Types</vt:lpstr>
      <vt:lpstr>Attribute Pattern</vt:lpstr>
      <vt:lpstr>View Pattern</vt:lpstr>
      <vt:lpstr>Exchange Pattern</vt:lpstr>
      <vt:lpstr>Plans for the future work</vt:lpstr>
      <vt:lpstr>Approbation of the work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Anton Anikin</cp:lastModifiedBy>
  <cp:revision>136</cp:revision>
  <dcterms:created xsi:type="dcterms:W3CDTF">2017-02-05T22:44:41Z</dcterms:created>
  <dcterms:modified xsi:type="dcterms:W3CDTF">2018-07-22T17:26:39Z</dcterms:modified>
</cp:coreProperties>
</file>