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60" r:id="rId3"/>
    <p:sldId id="269" r:id="rId4"/>
    <p:sldId id="270" r:id="rId5"/>
    <p:sldId id="261" r:id="rId6"/>
    <p:sldId id="277" r:id="rId7"/>
    <p:sldId id="262" r:id="rId8"/>
    <p:sldId id="278" r:id="rId9"/>
    <p:sldId id="279" r:id="rId10"/>
    <p:sldId id="288" r:id="rId11"/>
    <p:sldId id="281" r:id="rId12"/>
    <p:sldId id="282" r:id="rId13"/>
    <p:sldId id="283" r:id="rId14"/>
    <p:sldId id="284" r:id="rId15"/>
    <p:sldId id="285" r:id="rId16"/>
    <p:sldId id="286" r:id="rId17"/>
    <p:sldId id="287" r:id="rId18"/>
    <p:sldId id="274" r:id="rId19"/>
    <p:sldId id="275" r:id="rId20"/>
    <p:sldId id="276"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8472" autoAdjust="0"/>
  </p:normalViewPr>
  <p:slideViewPr>
    <p:cSldViewPr snapToGrid="0">
      <p:cViewPr varScale="1">
        <p:scale>
          <a:sx n="115" d="100"/>
          <a:sy n="115" d="100"/>
        </p:scale>
        <p:origin x="284" y="6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8B18702-7081-4E39-82A8-24E97337A6D2}"/>
    <pc:docChg chg="addSld delSld modSld">
      <pc:chgData name="" userId="" providerId="" clId="Web-{88B18702-7081-4E39-82A8-24E97337A6D2}" dt="2018-05-27T19:13:30.353" v="95"/>
      <pc:docMkLst>
        <pc:docMk/>
      </pc:docMkLst>
      <pc:sldChg chg="modSp add del replId">
        <pc:chgData name="" userId="" providerId="" clId="Web-{88B18702-7081-4E39-82A8-24E97337A6D2}" dt="2018-05-27T19:13:30.353" v="95"/>
        <pc:sldMkLst>
          <pc:docMk/>
          <pc:sldMk cId="312859294" sldId="289"/>
        </pc:sldMkLst>
        <pc:spChg chg="mod">
          <ac:chgData name="" userId="" providerId="" clId="Web-{88B18702-7081-4E39-82A8-24E97337A6D2}" dt="2018-05-27T19:09:42.865" v="8" actId="1076"/>
          <ac:spMkLst>
            <pc:docMk/>
            <pc:sldMk cId="312859294" sldId="289"/>
            <ac:spMk id="3" creationId="{00000000-0000-0000-0000-000000000000}"/>
          </ac:spMkLst>
        </pc:spChg>
        <pc:spChg chg="mod">
          <ac:chgData name="" userId="" providerId="" clId="Web-{88B18702-7081-4E39-82A8-24E97337A6D2}" dt="2018-05-27T19:10:29.100" v="32" actId="20577"/>
          <ac:spMkLst>
            <pc:docMk/>
            <pc:sldMk cId="312859294" sldId="289"/>
            <ac:spMk id="4" creationId="{00000000-0000-0000-0000-000000000000}"/>
          </ac:spMkLst>
        </pc:spChg>
        <pc:spChg chg="mod">
          <ac:chgData name="" userId="" providerId="" clId="Web-{88B18702-7081-4E39-82A8-24E97337A6D2}" dt="2018-05-27T19:12:21.321" v="90" actId="20577"/>
          <ac:spMkLst>
            <pc:docMk/>
            <pc:sldMk cId="312859294" sldId="289"/>
            <ac:spMk id="5" creationId="{00000000-0000-0000-0000-000000000000}"/>
          </ac:spMkLst>
        </pc:spChg>
        <pc:spChg chg="mod">
          <ac:chgData name="" userId="" providerId="" clId="Web-{88B18702-7081-4E39-82A8-24E97337A6D2}" dt="2018-05-27T19:12:32.524" v="92" actId="20577"/>
          <ac:spMkLst>
            <pc:docMk/>
            <pc:sldMk cId="312859294" sldId="289"/>
            <ac:spMk id="6" creationId="{00000000-0000-0000-0000-000000000000}"/>
          </ac:spMkLst>
        </pc:spChg>
        <pc:spChg chg="mod">
          <ac:chgData name="" userId="" providerId="" clId="Web-{88B18702-7081-4E39-82A8-24E97337A6D2}" dt="2018-05-27T19:11:44.039" v="71" actId="20577"/>
          <ac:spMkLst>
            <pc:docMk/>
            <pc:sldMk cId="312859294" sldId="289"/>
            <ac:spMk id="8" creationId="{00000000-0000-0000-0000-000000000000}"/>
          </ac:spMkLst>
        </pc:spChg>
        <pc:spChg chg="mod">
          <ac:chgData name="" userId="" providerId="" clId="Web-{88B18702-7081-4E39-82A8-24E97337A6D2}" dt="2018-05-27T19:09:51.740" v="14" actId="1076"/>
          <ac:spMkLst>
            <pc:docMk/>
            <pc:sldMk cId="312859294" sldId="289"/>
            <ac:spMk id="13" creationId="{00000000-0000-0000-0000-000000000000}"/>
          </ac:spMkLst>
        </pc:spChg>
      </pc:sldChg>
    </pc:docChg>
  </pc:docChgLst>
  <pc:docChgLst>
    <pc:chgData clId="Web-{FFDE102E-C5CE-45CA-ADD2-E2F3B36A1579}"/>
    <pc:docChg chg="modSld">
      <pc:chgData name="" userId="" providerId="" clId="Web-{FFDE102E-C5CE-45CA-ADD2-E2F3B36A1579}" dt="2018-05-10T15:45:36.281" v="4" actId="14100"/>
      <pc:docMkLst>
        <pc:docMk/>
      </pc:docMkLst>
      <pc:sldChg chg="modSp">
        <pc:chgData name="" userId="" providerId="" clId="Web-{FFDE102E-C5CE-45CA-ADD2-E2F3B36A1579}" dt="2018-05-10T15:45:36.281" v="4" actId="14100"/>
        <pc:sldMkLst>
          <pc:docMk/>
          <pc:sldMk cId="214136825" sldId="284"/>
        </pc:sldMkLst>
        <pc:spChg chg="mod">
          <ac:chgData name="" userId="" providerId="" clId="Web-{FFDE102E-C5CE-45CA-ADD2-E2F3B36A1579}" dt="2018-05-10T15:40:48.447" v="2" actId="1076"/>
          <ac:spMkLst>
            <pc:docMk/>
            <pc:sldMk cId="214136825" sldId="284"/>
            <ac:spMk id="3" creationId="{00000000-0000-0000-0000-000000000000}"/>
          </ac:spMkLst>
        </pc:spChg>
        <pc:spChg chg="mod">
          <ac:chgData name="" userId="" providerId="" clId="Web-{FFDE102E-C5CE-45CA-ADD2-E2F3B36A1579}" dt="2018-05-10T15:40:29.073" v="0" actId="1076"/>
          <ac:spMkLst>
            <pc:docMk/>
            <pc:sldMk cId="214136825" sldId="284"/>
            <ac:spMk id="4" creationId="{00000000-0000-0000-0000-000000000000}"/>
          </ac:spMkLst>
        </pc:spChg>
        <pc:spChg chg="mod">
          <ac:chgData name="" userId="" providerId="" clId="Web-{FFDE102E-C5CE-45CA-ADD2-E2F3B36A1579}" dt="2018-05-10T15:45:31.453" v="3" actId="14100"/>
          <ac:spMkLst>
            <pc:docMk/>
            <pc:sldMk cId="214136825" sldId="284"/>
            <ac:spMk id="5" creationId="{00000000-0000-0000-0000-000000000000}"/>
          </ac:spMkLst>
        </pc:spChg>
        <pc:spChg chg="mod">
          <ac:chgData name="" userId="" providerId="" clId="Web-{FFDE102E-C5CE-45CA-ADD2-E2F3B36A1579}" dt="2018-05-10T15:45:36.281" v="4" actId="14100"/>
          <ac:spMkLst>
            <pc:docMk/>
            <pc:sldMk cId="214136825" sldId="284"/>
            <ac:spMk id="6" creationId="{00000000-0000-0000-0000-000000000000}"/>
          </ac:spMkLst>
        </pc:spChg>
        <pc:spChg chg="mod">
          <ac:chgData name="" userId="" providerId="" clId="Web-{FFDE102E-C5CE-45CA-ADD2-E2F3B36A1579}" dt="2018-05-10T15:40:40.588" v="1" actId="1076"/>
          <ac:spMkLst>
            <pc:docMk/>
            <pc:sldMk cId="214136825" sldId="284"/>
            <ac:spMk id="13" creationId="{00000000-0000-0000-0000-000000000000}"/>
          </ac:spMkLst>
        </pc:spChg>
      </pc:sldChg>
    </pc:docChg>
  </pc:docChgLst>
  <pc:docChgLst>
    <pc:chgData clId="Web-{F173F122-C882-4DF2-82B9-5478D36A3249}"/>
    <pc:docChg chg="addSld modSld">
      <pc:chgData name="" userId="" providerId="" clId="Web-{F173F122-C882-4DF2-82B9-5478D36A3249}" dt="2018-05-20T16:05:55.332" v="96" actId="14100"/>
      <pc:docMkLst>
        <pc:docMk/>
      </pc:docMkLst>
      <pc:sldChg chg="addSp delSp modSp add replId">
        <pc:chgData name="" userId="" providerId="" clId="Web-{F173F122-C882-4DF2-82B9-5478D36A3249}" dt="2018-05-20T16:05:55.332" v="96" actId="14100"/>
        <pc:sldMkLst>
          <pc:docMk/>
          <pc:sldMk cId="3565677231" sldId="288"/>
        </pc:sldMkLst>
        <pc:spChg chg="del">
          <ac:chgData name="" userId="" providerId="" clId="Web-{F173F122-C882-4DF2-82B9-5478D36A3249}" dt="2018-05-20T15:54:11.006" v="1" actId="14100"/>
          <ac:spMkLst>
            <pc:docMk/>
            <pc:sldMk cId="3565677231" sldId="288"/>
            <ac:spMk id="2" creationId="{00000000-0000-0000-0000-000000000000}"/>
          </ac:spMkLst>
        </pc:spChg>
        <pc:spChg chg="mod">
          <ac:chgData name="" userId="" providerId="" clId="Web-{F173F122-C882-4DF2-82B9-5478D36A3249}" dt="2018-05-20T16:04:07.189" v="62" actId="20577"/>
          <ac:spMkLst>
            <pc:docMk/>
            <pc:sldMk cId="3565677231" sldId="288"/>
            <ac:spMk id="4" creationId="{00000000-0000-0000-0000-000000000000}"/>
          </ac:spMkLst>
        </pc:spChg>
        <pc:spChg chg="mod">
          <ac:chgData name="" userId="" providerId="" clId="Web-{F173F122-C882-4DF2-82B9-5478D36A3249}" dt="2018-05-20T16:05:42.222" v="89" actId="20577"/>
          <ac:spMkLst>
            <pc:docMk/>
            <pc:sldMk cId="3565677231" sldId="288"/>
            <ac:spMk id="5" creationId="{00000000-0000-0000-0000-000000000000}"/>
          </ac:spMkLst>
        </pc:spChg>
        <pc:spChg chg="mod">
          <ac:chgData name="" userId="" providerId="" clId="Web-{F173F122-C882-4DF2-82B9-5478D36A3249}" dt="2018-05-20T16:05:42.254" v="90" actId="20577"/>
          <ac:spMkLst>
            <pc:docMk/>
            <pc:sldMk cId="3565677231" sldId="288"/>
            <ac:spMk id="6" creationId="{00000000-0000-0000-0000-000000000000}"/>
          </ac:spMkLst>
        </pc:spChg>
        <pc:spChg chg="mod">
          <ac:chgData name="" userId="" providerId="" clId="Web-{F173F122-C882-4DF2-82B9-5478D36A3249}" dt="2018-05-20T16:01:57.733" v="31" actId="1076"/>
          <ac:spMkLst>
            <pc:docMk/>
            <pc:sldMk cId="3565677231" sldId="288"/>
            <ac:spMk id="7" creationId="{00000000-0000-0000-0000-000000000000}"/>
          </ac:spMkLst>
        </pc:spChg>
        <pc:spChg chg="mod">
          <ac:chgData name="" userId="" providerId="" clId="Web-{F173F122-C882-4DF2-82B9-5478D36A3249}" dt="2018-05-20T16:01:57.749" v="32" actId="1076"/>
          <ac:spMkLst>
            <pc:docMk/>
            <pc:sldMk cId="3565677231" sldId="288"/>
            <ac:spMk id="8" creationId="{00000000-0000-0000-0000-000000000000}"/>
          </ac:spMkLst>
        </pc:spChg>
        <pc:spChg chg="mod">
          <ac:chgData name="" userId="" providerId="" clId="Web-{F173F122-C882-4DF2-82B9-5478D36A3249}" dt="2018-05-20T16:01:57.765" v="33" actId="1076"/>
          <ac:spMkLst>
            <pc:docMk/>
            <pc:sldMk cId="3565677231" sldId="288"/>
            <ac:spMk id="9" creationId="{00000000-0000-0000-0000-000000000000}"/>
          </ac:spMkLst>
        </pc:spChg>
        <pc:spChg chg="mod">
          <ac:chgData name="" userId="" providerId="" clId="Web-{F173F122-C882-4DF2-82B9-5478D36A3249}" dt="2018-05-20T16:01:57.780" v="34" actId="1076"/>
          <ac:spMkLst>
            <pc:docMk/>
            <pc:sldMk cId="3565677231" sldId="288"/>
            <ac:spMk id="10" creationId="{00000000-0000-0000-0000-000000000000}"/>
          </ac:spMkLst>
        </pc:spChg>
        <pc:spChg chg="mod">
          <ac:chgData name="" userId="" providerId="" clId="Web-{F173F122-C882-4DF2-82B9-5478D36A3249}" dt="2018-05-20T16:01:57.796" v="35" actId="1076"/>
          <ac:spMkLst>
            <pc:docMk/>
            <pc:sldMk cId="3565677231" sldId="288"/>
            <ac:spMk id="11" creationId="{00000000-0000-0000-0000-000000000000}"/>
          </ac:spMkLst>
        </pc:spChg>
        <pc:spChg chg="mod">
          <ac:chgData name="" userId="" providerId="" clId="Web-{F173F122-C882-4DF2-82B9-5478D36A3249}" dt="2018-05-20T16:01:57.811" v="36" actId="1076"/>
          <ac:spMkLst>
            <pc:docMk/>
            <pc:sldMk cId="3565677231" sldId="288"/>
            <ac:spMk id="12" creationId="{00000000-0000-0000-0000-000000000000}"/>
          </ac:spMkLst>
        </pc:spChg>
        <pc:spChg chg="mod">
          <ac:chgData name="" userId="" providerId="" clId="Web-{F173F122-C882-4DF2-82B9-5478D36A3249}" dt="2018-05-20T16:01:05.529" v="16" actId="14100"/>
          <ac:spMkLst>
            <pc:docMk/>
            <pc:sldMk cId="3565677231" sldId="288"/>
            <ac:spMk id="13" creationId="{00000000-0000-0000-0000-000000000000}"/>
          </ac:spMkLst>
        </pc:spChg>
        <pc:spChg chg="mod">
          <ac:chgData name="" userId="" providerId="" clId="Web-{F173F122-C882-4DF2-82B9-5478D36A3249}" dt="2018-05-20T16:01:36.296" v="25" actId="20577"/>
          <ac:spMkLst>
            <pc:docMk/>
            <pc:sldMk cId="3565677231" sldId="288"/>
            <ac:spMk id="14" creationId="{00000000-0000-0000-0000-000000000000}"/>
          </ac:spMkLst>
        </pc:spChg>
        <pc:spChg chg="mod">
          <ac:chgData name="" userId="" providerId="" clId="Web-{F173F122-C882-4DF2-82B9-5478D36A3249}" dt="2018-05-20T16:01:39.014" v="27" actId="20577"/>
          <ac:spMkLst>
            <pc:docMk/>
            <pc:sldMk cId="3565677231" sldId="288"/>
            <ac:spMk id="15" creationId="{00000000-0000-0000-0000-000000000000}"/>
          </ac:spMkLst>
        </pc:spChg>
        <pc:spChg chg="mod">
          <ac:chgData name="" userId="" providerId="" clId="Web-{F173F122-C882-4DF2-82B9-5478D36A3249}" dt="2018-05-20T16:00:39.982" v="6" actId="1076"/>
          <ac:spMkLst>
            <pc:docMk/>
            <pc:sldMk cId="3565677231" sldId="288"/>
            <ac:spMk id="16" creationId="{00000000-0000-0000-0000-000000000000}"/>
          </ac:spMkLst>
        </pc:spChg>
        <pc:spChg chg="mod">
          <ac:chgData name="" userId="" providerId="" clId="Web-{F173F122-C882-4DF2-82B9-5478D36A3249}" dt="2018-05-20T16:00:39.997" v="7" actId="1076"/>
          <ac:spMkLst>
            <pc:docMk/>
            <pc:sldMk cId="3565677231" sldId="288"/>
            <ac:spMk id="17" creationId="{00000000-0000-0000-0000-000000000000}"/>
          </ac:spMkLst>
        </pc:spChg>
        <pc:spChg chg="mod">
          <ac:chgData name="" userId="" providerId="" clId="Web-{F173F122-C882-4DF2-82B9-5478D36A3249}" dt="2018-05-20T16:00:40.013" v="8" actId="1076"/>
          <ac:spMkLst>
            <pc:docMk/>
            <pc:sldMk cId="3565677231" sldId="288"/>
            <ac:spMk id="18" creationId="{00000000-0000-0000-0000-000000000000}"/>
          </ac:spMkLst>
        </pc:spChg>
        <pc:spChg chg="add del mod">
          <ac:chgData name="" userId="" providerId="" clId="Web-{F173F122-C882-4DF2-82B9-5478D36A3249}" dt="2018-05-20T15:54:15.631" v="2" actId="14100"/>
          <ac:spMkLst>
            <pc:docMk/>
            <pc:sldMk cId="3565677231" sldId="288"/>
            <ac:spMk id="19" creationId="{DE19B97B-B188-471C-9698-EBC985E54FE9}"/>
          </ac:spMkLst>
        </pc:spChg>
        <pc:spChg chg="mod">
          <ac:chgData name="" userId="" providerId="" clId="Web-{F173F122-C882-4DF2-82B9-5478D36A3249}" dt="2018-05-20T16:01:57.811" v="37" actId="1076"/>
          <ac:spMkLst>
            <pc:docMk/>
            <pc:sldMk cId="3565677231" sldId="288"/>
            <ac:spMk id="20" creationId="{00000000-0000-0000-0000-000000000000}"/>
          </ac:spMkLst>
        </pc:spChg>
        <pc:spChg chg="mod">
          <ac:chgData name="" userId="" providerId="" clId="Web-{F173F122-C882-4DF2-82B9-5478D36A3249}" dt="2018-05-20T16:01:57.827" v="38" actId="1076"/>
          <ac:spMkLst>
            <pc:docMk/>
            <pc:sldMk cId="3565677231" sldId="288"/>
            <ac:spMk id="21" creationId="{00000000-0000-0000-0000-000000000000}"/>
          </ac:spMkLst>
        </pc:spChg>
        <pc:spChg chg="mod">
          <ac:chgData name="" userId="" providerId="" clId="Web-{F173F122-C882-4DF2-82B9-5478D36A3249}" dt="2018-05-20T16:01:57.844" v="39" actId="1076"/>
          <ac:spMkLst>
            <pc:docMk/>
            <pc:sldMk cId="3565677231" sldId="288"/>
            <ac:spMk id="22" creationId="{00000000-0000-0000-0000-000000000000}"/>
          </ac:spMkLst>
        </pc:spChg>
        <pc:spChg chg="add mod">
          <ac:chgData name="" userId="" providerId="" clId="Web-{F173F122-C882-4DF2-82B9-5478D36A3249}" dt="2018-05-20T16:02:30.970" v="43" actId="1076"/>
          <ac:spMkLst>
            <pc:docMk/>
            <pc:sldMk cId="3565677231" sldId="288"/>
            <ac:spMk id="23" creationId="{647105B0-5D5C-42FD-930F-DAAF69F6BF21}"/>
          </ac:spMkLst>
        </pc:spChg>
        <pc:spChg chg="add mod">
          <ac:chgData name="" userId="" providerId="" clId="Web-{F173F122-C882-4DF2-82B9-5478D36A3249}" dt="2018-05-20T16:03:29.423" v="51" actId="20577"/>
          <ac:spMkLst>
            <pc:docMk/>
            <pc:sldMk cId="3565677231" sldId="288"/>
            <ac:spMk id="24" creationId="{725D8D1A-8D02-4B24-8BC1-796584972D74}"/>
          </ac:spMkLst>
        </pc:spChg>
        <pc:spChg chg="add mod">
          <ac:chgData name="" userId="" providerId="" clId="Web-{F173F122-C882-4DF2-82B9-5478D36A3249}" dt="2018-05-20T16:02:31" v="45" actId="1076"/>
          <ac:spMkLst>
            <pc:docMk/>
            <pc:sldMk cId="3565677231" sldId="288"/>
            <ac:spMk id="25" creationId="{88EB38A8-3EDD-457B-97CF-1638F5359CEE}"/>
          </ac:spMkLst>
        </pc:spChg>
        <pc:spChg chg="add mod">
          <ac:chgData name="" userId="" providerId="" clId="Web-{F173F122-C882-4DF2-82B9-5478D36A3249}" dt="2018-05-20T16:05:55.332" v="96" actId="14100"/>
          <ac:spMkLst>
            <pc:docMk/>
            <pc:sldMk cId="3565677231" sldId="288"/>
            <ac:spMk id="27" creationId="{1819A3A4-2100-4802-B7E1-C6BB80F1BD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05889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06787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This system gets infinite sequence of lemmas and and makes morphological analysis of each lemma. Then it tries to find the best existing template by non-morphological properties like part of speech and animation.</a:t>
            </a:r>
          </a:p>
          <a:p>
            <a:endParaRPr lang="en-US" baseline="0" dirty="0"/>
          </a:p>
        </p:txBody>
      </p:sp>
    </p:spTree>
    <p:extLst>
      <p:ext uri="{BB962C8B-B14F-4D97-AF65-F5344CB8AC3E}">
        <p14:creationId xmlns:p14="http://schemas.microsoft.com/office/powerpoint/2010/main" val="349404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After finding the best template we need to make all the lemmas the same form like in a found template declared.</a:t>
            </a:r>
          </a:p>
        </p:txBody>
      </p:sp>
    </p:spTree>
    <p:extLst>
      <p:ext uri="{BB962C8B-B14F-4D97-AF65-F5344CB8AC3E}">
        <p14:creationId xmlns:p14="http://schemas.microsoft.com/office/powerpoint/2010/main" val="188081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aseline="0" dirty="0"/>
              <a:t>Advantages and disadvantages are provided on this slide.</a:t>
            </a:r>
          </a:p>
        </p:txBody>
      </p:sp>
    </p:spTree>
    <p:extLst>
      <p:ext uri="{BB962C8B-B14F-4D97-AF65-F5344CB8AC3E}">
        <p14:creationId xmlns:p14="http://schemas.microsoft.com/office/powerpoint/2010/main" val="40203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Deep learning based method</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of the way to create translation system is to train a Recurrent neural network. It should be trained on parallel text corpora with the same text on different languages.</a:t>
            </a:r>
            <a:r>
              <a:rPr lang="ru-RU" baseline="0" dirty="0"/>
              <a:t> </a:t>
            </a:r>
            <a:r>
              <a:rPr lang="en-US" baseline="0" dirty="0"/>
              <a:t>There are different frameworks for Python or </a:t>
            </a:r>
            <a:r>
              <a:rPr lang="en-US" baseline="0" dirty="0" err="1"/>
              <a:t>Lua</a:t>
            </a:r>
            <a:r>
              <a:rPr lang="en-US" baseline="0" dirty="0"/>
              <a:t> languages to train translation network provided on </a:t>
            </a:r>
            <a:r>
              <a:rPr lang="en-US" baseline="0" dirty="0" err="1"/>
              <a:t>GitHub</a:t>
            </a:r>
            <a:r>
              <a:rPr lang="en-US" baseline="0" dirty="0"/>
              <a:t>.</a:t>
            </a:r>
          </a:p>
        </p:txBody>
      </p:sp>
    </p:spTree>
    <p:extLst>
      <p:ext uri="{BB962C8B-B14F-4D97-AF65-F5344CB8AC3E}">
        <p14:creationId xmlns:p14="http://schemas.microsoft.com/office/powerpoint/2010/main" val="517186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our case source language is pictographic and target is a coherent text. As a source text we can use sequences of lemmas which represent translations of each pictograph and grammatically correct translations as a target.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create such parallel corpora we have taken a big set of natural text sentences (1 million sentences) and lemmatized each of them to get lemmas sequences. This way we. got needed data for network training</a:t>
            </a:r>
          </a:p>
        </p:txBody>
      </p:sp>
    </p:spTree>
    <p:extLst>
      <p:ext uri="{BB962C8B-B14F-4D97-AF65-F5344CB8AC3E}">
        <p14:creationId xmlns:p14="http://schemas.microsoft.com/office/powerpoint/2010/main" val="1962509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a framework for training network was chosen </a:t>
            </a:r>
            <a:r>
              <a:rPr lang="en-US" baseline="0" dirty="0" err="1"/>
              <a:t>OpenNMT</a:t>
            </a:r>
            <a:r>
              <a:rPr lang="en-US" baseline="0" dirty="0"/>
              <a:t> toolkit for python language. This toolkit supports GPU training using </a:t>
            </a:r>
            <a:r>
              <a:rPr lang="en-US" baseline="0" dirty="0" err="1"/>
              <a:t>Nvidia</a:t>
            </a:r>
            <a:r>
              <a:rPr lang="en-US" baseline="0" dirty="0"/>
              <a:t> </a:t>
            </a:r>
            <a:r>
              <a:rPr lang="en-US" baseline="0" dirty="0" err="1"/>
              <a:t>Cuda</a:t>
            </a:r>
            <a:r>
              <a:rPr lang="en-US" baseline="0" dirty="0"/>
              <a:t> Library to speed up the training process. We divided our 1 million sentences dataset into 2 parts. 800 thousands for training and 200 thousands for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Training was set up for 30 epochs. During them accuracy of the model grown up from 77% to 89% and perplexity decreased to 1,5 value. Such properties of the model provide good quality of the translation. </a:t>
            </a:r>
          </a:p>
        </p:txBody>
      </p:sp>
    </p:spTree>
    <p:extLst>
      <p:ext uri="{BB962C8B-B14F-4D97-AF65-F5344CB8AC3E}">
        <p14:creationId xmlns:p14="http://schemas.microsoft.com/office/powerpoint/2010/main" val="39377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Real testing shown good results of translation abilities of this</a:t>
            </a:r>
            <a:r>
              <a:rPr lang="en-US" baseline="0" dirty="0"/>
              <a:t> model. </a:t>
            </a:r>
          </a:p>
          <a:p>
            <a:r>
              <a:rPr lang="en-US" baseline="0" dirty="0"/>
              <a:t>Such input as “I never to be America” was successfully translated into “I have never been to America” and “My mom to cook I a sandwich” into “My mom cooks me a sandwich”. </a:t>
            </a:r>
          </a:p>
          <a:p>
            <a:r>
              <a:rPr lang="en-US" baseline="0" dirty="0"/>
              <a:t>Each translation takes about 7 seconds of time.</a:t>
            </a:r>
            <a:endParaRPr lang="ru-RU" dirty="0"/>
          </a:p>
        </p:txBody>
      </p:sp>
    </p:spTree>
    <p:extLst>
      <p:ext uri="{BB962C8B-B14F-4D97-AF65-F5344CB8AC3E}">
        <p14:creationId xmlns:p14="http://schemas.microsoft.com/office/powerpoint/2010/main" val="624886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Advantages and disadvantages are provided on this slide.</a:t>
            </a:r>
          </a:p>
          <a:p>
            <a:endParaRPr lang="ru-RU" dirty="0"/>
          </a:p>
        </p:txBody>
      </p:sp>
    </p:spTree>
    <p:extLst>
      <p:ext uri="{BB962C8B-B14F-4D97-AF65-F5344CB8AC3E}">
        <p14:creationId xmlns:p14="http://schemas.microsoft.com/office/powerpoint/2010/main" val="170867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05016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Technologies</a:t>
            </a:r>
            <a:r>
              <a:rPr lang="en-US" baseline="0" dirty="0"/>
              <a:t> which were used to implement an algorithm are:</a:t>
            </a:r>
          </a:p>
          <a:p>
            <a:pPr marL="0" lvl="0" indent="0" rtl="0">
              <a:spcBef>
                <a:spcPts val="0"/>
              </a:spcBef>
              <a:buFontTx/>
              <a:buNone/>
            </a:pPr>
            <a:r>
              <a:rPr lang="en-US" baseline="0" dirty="0"/>
              <a:t>- Perl language and WordNet for natural language representation and processing</a:t>
            </a:r>
          </a:p>
          <a:p>
            <a:pPr marL="171450" lvl="0" indent="-171450" rtl="0">
              <a:spcBef>
                <a:spcPts val="0"/>
              </a:spcBef>
              <a:buFontTx/>
              <a:buChar char="-"/>
            </a:pPr>
            <a:r>
              <a:rPr lang="en-US" baseline="0" dirty="0"/>
              <a:t>Postgres for database storage and relations representation between </a:t>
            </a:r>
            <a:r>
              <a:rPr lang="en-US" baseline="0" dirty="0" err="1"/>
              <a:t>wordnets</a:t>
            </a:r>
            <a:r>
              <a:rPr lang="en-US" baseline="0" dirty="0"/>
              <a:t> and pictures</a:t>
            </a:r>
          </a:p>
          <a:p>
            <a:pPr marL="171450" lvl="0" indent="-171450" rtl="0">
              <a:spcBef>
                <a:spcPts val="0"/>
              </a:spcBef>
              <a:buFontTx/>
              <a:buChar char="-"/>
            </a:pPr>
            <a:r>
              <a:rPr lang="en-US" baseline="0" dirty="0"/>
              <a:t>HTML + </a:t>
            </a:r>
            <a:r>
              <a:rPr lang="en-US" baseline="0" dirty="0" err="1"/>
              <a:t>Javascript</a:t>
            </a:r>
            <a:r>
              <a:rPr lang="en-US" baseline="0" dirty="0"/>
              <a:t> for frontend representation for browser usage of this project.</a:t>
            </a:r>
          </a:p>
          <a:p>
            <a:pPr marL="171450" lvl="0" indent="-171450" rtl="0">
              <a:spcBef>
                <a:spcPts val="0"/>
              </a:spcBef>
              <a:buFontTx/>
              <a:buChar char="-"/>
            </a:pPr>
            <a:endParaRPr lang="en-US" baseline="0" dirty="0"/>
          </a:p>
          <a:p>
            <a:pPr marL="0" lvl="0" indent="0" rtl="0">
              <a:spcBef>
                <a:spcPts val="0"/>
              </a:spcBef>
              <a:buFontTx/>
              <a:buNone/>
            </a:pPr>
            <a:r>
              <a:rPr lang="en-US" baseline="0" dirty="0"/>
              <a:t>- For translation integration into the other project REST-API was implemented. </a:t>
            </a:r>
            <a:endParaRPr dirty="0"/>
          </a:p>
        </p:txBody>
      </p:sp>
    </p:spTree>
    <p:extLst>
      <p:ext uri="{BB962C8B-B14F-4D97-AF65-F5344CB8AC3E}">
        <p14:creationId xmlns:p14="http://schemas.microsoft.com/office/powerpoint/2010/main" val="382758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People with IDD (</a:t>
            </a:r>
            <a:r>
              <a:rPr lang="en-US" sz="1100" b="1" i="0" u="none" strike="noStrike" kern="1200" dirty="0">
                <a:solidFill>
                  <a:schemeClr val="tx1"/>
                </a:solidFill>
                <a:effectLst/>
                <a:latin typeface="+mn-lt"/>
                <a:ea typeface="+mn-ea"/>
                <a:cs typeface="+mn-cs"/>
              </a:rPr>
              <a:t>Intellectual</a:t>
            </a:r>
            <a:r>
              <a:rPr lang="en-US" sz="1100" b="0" i="0" u="none" strike="noStrike" kern="1200" dirty="0">
                <a:solidFill>
                  <a:schemeClr val="tx1"/>
                </a:solidFill>
                <a:effectLst/>
                <a:latin typeface="+mn-lt"/>
                <a:ea typeface="+mn-ea"/>
                <a:cs typeface="+mn-cs"/>
              </a:rPr>
              <a:t> and developmental disabilities)</a:t>
            </a:r>
            <a:r>
              <a:rPr lang="en-US" dirty="0"/>
              <a:t> infrequently can use usual verbal speech to communicate with others. There are a lot of different ways to augment or completely replace verbal speech for people with IDD as picture and symbol communication boards and electronic devices. </a:t>
            </a:r>
            <a:endParaRPr lang="ru-RU" dirty="0"/>
          </a:p>
          <a:p>
            <a:pPr lvl="0">
              <a:spcBef>
                <a:spcPts val="0"/>
              </a:spcBef>
              <a:buNone/>
            </a:pPr>
            <a:r>
              <a:rPr lang="en-US" dirty="0"/>
              <a:t>This may help to express themselves and increase social interaction, school performance, and feelings of </a:t>
            </a:r>
            <a:r>
              <a:rPr lang="en-US" dirty="0" err="1"/>
              <a:t>selfworth</a:t>
            </a:r>
            <a:r>
              <a:rPr lang="en-US" dirty="0"/>
              <a:t>.</a:t>
            </a:r>
            <a:endParaRPr lang="ru-RU" dirty="0"/>
          </a:p>
        </p:txBody>
      </p:sp>
    </p:spTree>
    <p:extLst>
      <p:ext uri="{BB962C8B-B14F-4D97-AF65-F5344CB8AC3E}">
        <p14:creationId xmlns:p14="http://schemas.microsoft.com/office/powerpoint/2010/main" val="238715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One of the popular ways to provide communication without speech is using pictures instead of words.</a:t>
            </a:r>
            <a:endParaRPr lang="ru-RU" dirty="0"/>
          </a:p>
          <a:p>
            <a:pPr lvl="0">
              <a:spcBef>
                <a:spcPts val="0"/>
              </a:spcBef>
              <a:buNone/>
            </a:pPr>
            <a:r>
              <a:rPr lang="en-US" dirty="0"/>
              <a:t>It is possible to exchange a picture to request an item, to comment on or describe something, and eventually to have a conversation. </a:t>
            </a:r>
          </a:p>
          <a:p>
            <a:pPr lvl="0">
              <a:spcBef>
                <a:spcPts val="0"/>
              </a:spcBef>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Pictograph exchange system encourages and models speech along with the picture exchange. There are different pictogram sets and notations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Sclera, Beta, and PECS</a:t>
            </a:r>
            <a:endParaRPr lang="ru" dirty="0"/>
          </a:p>
          <a:p>
            <a:pPr lvl="0">
              <a:spcBef>
                <a:spcPts val="0"/>
              </a:spcBef>
              <a:buNone/>
            </a:pPr>
            <a:endParaRPr dirty="0"/>
          </a:p>
        </p:txBody>
      </p:sp>
    </p:spTree>
    <p:extLst>
      <p:ext uri="{BB962C8B-B14F-4D97-AF65-F5344CB8AC3E}">
        <p14:creationId xmlns:p14="http://schemas.microsoft.com/office/powerpoint/2010/main" val="23889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During the development applications for RUSSIAN users with IDD, the problem has appeared which concerns translation text messages in Russian into pictograph messages and</a:t>
            </a:r>
            <a:r>
              <a:rPr lang="en-US" baseline="0" dirty="0"/>
              <a:t> vice versa</a:t>
            </a:r>
            <a:r>
              <a:rPr lang="en-US" dirty="0"/>
              <a:t>. Currently, there are a number of systems and web services that implement this function for various European languages but not for Russian.</a:t>
            </a:r>
          </a:p>
        </p:txBody>
      </p:sp>
    </p:spTree>
    <p:extLst>
      <p:ext uri="{BB962C8B-B14F-4D97-AF65-F5344CB8AC3E}">
        <p14:creationId xmlns:p14="http://schemas.microsoft.com/office/powerpoint/2010/main" val="377699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In particular, at KU Leuven University (Belgium), a system was developed to translate text in natural language into a sequence of pictograms for people with intellectual and speech impairments. A corresponding web service ”Text2Picto” was implemented, which allows translating text in Dutch, English, And Spanish. The flexible architecture of the project ”Text2Picto” makes it possible to add support for the translation of any natural language.</a:t>
            </a:r>
          </a:p>
          <a:p>
            <a:pPr lvl="0">
              <a:spcBef>
                <a:spcPts val="0"/>
              </a:spcBef>
              <a:buNone/>
            </a:pPr>
            <a:r>
              <a:rPr lang="en-US" dirty="0"/>
              <a:t>That`s why</a:t>
            </a:r>
            <a:r>
              <a:rPr lang="en-US" baseline="0" dirty="0"/>
              <a:t> this project was chosen as a base to implement Russian text to pictographs translation by it`s extension.</a:t>
            </a:r>
            <a:endParaRPr lang="en-US" dirty="0"/>
          </a:p>
        </p:txBody>
      </p:sp>
    </p:spTree>
    <p:extLst>
      <p:ext uri="{BB962C8B-B14F-4D97-AF65-F5344CB8AC3E}">
        <p14:creationId xmlns:p14="http://schemas.microsoft.com/office/powerpoint/2010/main" val="23272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US" dirty="0"/>
              <a:t>Unfortunately</a:t>
            </a:r>
            <a:r>
              <a:rPr lang="en-US" baseline="0" dirty="0"/>
              <a:t> no existing system was found for translation pictographs into text. All current applications and systems provide “key-value” methods of translation without generation of coherent sentences.</a:t>
            </a:r>
          </a:p>
          <a:p>
            <a:pPr lvl="0" rtl="0">
              <a:spcBef>
                <a:spcPts val="0"/>
              </a:spcBef>
              <a:buNone/>
            </a:pPr>
            <a:r>
              <a:rPr lang="en-US" baseline="0" dirty="0"/>
              <a:t>Cause of it we get grammatically wrong sentence as a result of translation and such sentences can not be used for reading skills training or pronouncing by the speech </a:t>
            </a:r>
            <a:r>
              <a:rPr lang="en-US" dirty="0"/>
              <a:t>synthesizer</a:t>
            </a:r>
            <a:r>
              <a:rPr lang="ru-RU" dirty="0"/>
              <a:t>.</a:t>
            </a:r>
            <a:endParaRPr lang="en-US" dirty="0"/>
          </a:p>
        </p:txBody>
      </p:sp>
    </p:spTree>
    <p:extLst>
      <p:ext uri="{BB962C8B-B14F-4D97-AF65-F5344CB8AC3E}">
        <p14:creationId xmlns:p14="http://schemas.microsoft.com/office/powerpoint/2010/main" val="24800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pictographs of any notation are described in lemmas and some words</a:t>
            </a:r>
            <a:r>
              <a:rPr lang="en-US" baseline="0" dirty="0"/>
              <a:t> forms could be modified by language </a:t>
            </a:r>
            <a:r>
              <a:rPr lang="en-US" baseline="0" dirty="0" err="1"/>
              <a:t>grammatics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Our goal was to find a way how to create coherent sentences from infinite sequences of lemmas.</a:t>
            </a:r>
            <a:endParaRPr lang="en-US" dirty="0"/>
          </a:p>
          <a:p>
            <a:pPr lvl="0" rtl="0">
              <a:spcBef>
                <a:spcPts val="0"/>
              </a:spcBef>
              <a:buNone/>
            </a:pPr>
            <a:endParaRPr dirty="0"/>
          </a:p>
        </p:txBody>
      </p:sp>
    </p:spTree>
    <p:extLst>
      <p:ext uri="{BB962C8B-B14F-4D97-AF65-F5344CB8AC3E}">
        <p14:creationId xmlns:p14="http://schemas.microsoft.com/office/powerpoint/2010/main" val="265360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There were found 2 different methods to solve the problem:</a:t>
            </a:r>
          </a:p>
          <a:p>
            <a:r>
              <a:rPr lang="en-US" baseline="0" dirty="0"/>
              <a:t> - Templates based method</a:t>
            </a:r>
          </a:p>
          <a:p>
            <a:r>
              <a:rPr lang="en-US" baseline="0" dirty="0"/>
              <a:t>And </a:t>
            </a:r>
          </a:p>
          <a:p>
            <a:r>
              <a:rPr lang="en-US" baseline="0" dirty="0"/>
              <a:t> - Deep machine learning method</a:t>
            </a:r>
          </a:p>
          <a:p>
            <a:endParaRPr lang="en-US" baseline="0" dirty="0"/>
          </a:p>
          <a:p>
            <a:r>
              <a:rPr lang="en-US" baseline="0" dirty="0"/>
              <a:t>Now we will shortly explain both of them.</a:t>
            </a:r>
            <a:endParaRPr lang="en-US" dirty="0"/>
          </a:p>
        </p:txBody>
      </p:sp>
    </p:spTree>
    <p:extLst>
      <p:ext uri="{BB962C8B-B14F-4D97-AF65-F5344CB8AC3E}">
        <p14:creationId xmlns:p14="http://schemas.microsoft.com/office/powerpoint/2010/main" val="4248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b="1" dirty="0"/>
              <a:t>Templates based method</a:t>
            </a:r>
          </a:p>
          <a:p>
            <a:endParaRPr lang="en-US" dirty="0"/>
          </a:p>
          <a:p>
            <a:r>
              <a:rPr lang="en-US" dirty="0"/>
              <a:t>Main idea of this method is to create set of sentence templates</a:t>
            </a:r>
            <a:r>
              <a:rPr lang="en-US" baseline="0" dirty="0"/>
              <a:t> for each case of input.</a:t>
            </a:r>
          </a:p>
          <a:p>
            <a:r>
              <a:rPr lang="en-US" baseline="0" dirty="0"/>
              <a:t>Templates were created automatically from natural language sentences and represented as a syntax trees in XML format.</a:t>
            </a:r>
          </a:p>
          <a:p>
            <a:r>
              <a:rPr lang="en-US" baseline="0" dirty="0"/>
              <a:t>Set of natural sentences was collected in rehabilitation center “</a:t>
            </a:r>
            <a:r>
              <a:rPr lang="en-US" baseline="0" dirty="0" err="1"/>
              <a:t>Nadezhda</a:t>
            </a:r>
            <a:r>
              <a:rPr lang="en-US" baseline="0" dirty="0"/>
              <a:t>” in </a:t>
            </a:r>
            <a:r>
              <a:rPr lang="en-US" baseline="0" dirty="0" err="1"/>
              <a:t>Volzhsky</a:t>
            </a:r>
            <a:r>
              <a:rPr lang="en-US" baseline="0" dirty="0"/>
              <a:t> city in Russia. This set represents most popular sentences using with pictographs.</a:t>
            </a:r>
          </a:p>
        </p:txBody>
      </p:sp>
    </p:spTree>
    <p:extLst>
      <p:ext uri="{BB962C8B-B14F-4D97-AF65-F5344CB8AC3E}">
        <p14:creationId xmlns:p14="http://schemas.microsoft.com/office/powerpoint/2010/main" val="117787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dk2"/>
                </a:solidFill>
              </a:rPr>
              <a:t>‹#›</a:t>
            </a:fld>
            <a:endParaRPr lang="ru"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ebservices.ccl.kuleuven.be/pict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84138" y="108857"/>
            <a:ext cx="8516623" cy="1691081"/>
          </a:xfrm>
          <a:prstGeom prst="rect">
            <a:avLst/>
          </a:prstGeom>
        </p:spPr>
        <p:txBody>
          <a:bodyPr lIns="91425" tIns="91425" rIns="91425" bIns="91425" anchor="b" anchorCtr="0">
            <a:noAutofit/>
          </a:bodyPr>
          <a:lstStyle/>
          <a:p>
            <a:pPr lvl="0"/>
            <a:r>
              <a:rPr lang="en-US" sz="3600" dirty="0"/>
              <a:t>Web-service for translation of </a:t>
            </a:r>
            <a:br>
              <a:rPr lang="en-US" sz="3600" dirty="0"/>
            </a:br>
            <a:r>
              <a:rPr lang="en-US" sz="3600" dirty="0"/>
              <a:t>pictogram messages into </a:t>
            </a:r>
            <a:br>
              <a:rPr lang="en-US" sz="3600" dirty="0"/>
            </a:br>
            <a:r>
              <a:rPr lang="en-US" sz="3600" dirty="0"/>
              <a:t>Russian coherent text</a:t>
            </a:r>
            <a:endParaRPr lang="ru" sz="3600" dirty="0"/>
          </a:p>
        </p:txBody>
      </p:sp>
      <p:pic>
        <p:nvPicPr>
          <p:cNvPr id="55" name="Shape 55"/>
          <p:cNvPicPr preferRelativeResize="0"/>
          <p:nvPr/>
        </p:nvPicPr>
        <p:blipFill>
          <a:blip r:embed="rId3">
            <a:alphaModFix/>
          </a:blip>
          <a:stretch>
            <a:fillRect/>
          </a:stretch>
        </p:blipFill>
        <p:spPr>
          <a:xfrm>
            <a:off x="-940700" y="2420425"/>
            <a:ext cx="4943750" cy="3064174"/>
          </a:xfrm>
          <a:prstGeom prst="rect">
            <a:avLst/>
          </a:prstGeom>
          <a:noFill/>
          <a:ln>
            <a:noFill/>
          </a:ln>
          <a:effectLst>
            <a:softEdge rad="635000"/>
          </a:effectLst>
        </p:spPr>
      </p:pic>
      <p:sp>
        <p:nvSpPr>
          <p:cNvPr id="6" name="Прямоугольник 5"/>
          <p:cNvSpPr/>
          <p:nvPr/>
        </p:nvSpPr>
        <p:spPr>
          <a:xfrm>
            <a:off x="2307405" y="2112970"/>
            <a:ext cx="5933697" cy="954107"/>
          </a:xfrm>
          <a:prstGeom prst="rect">
            <a:avLst/>
          </a:prstGeom>
        </p:spPr>
        <p:txBody>
          <a:bodyPr wrap="square">
            <a:spAutoFit/>
          </a:bodyPr>
          <a:lstStyle/>
          <a:p>
            <a:r>
              <a:rPr lang="en-US" dirty="0"/>
              <a:t>Marina </a:t>
            </a:r>
            <a:r>
              <a:rPr lang="en-US" dirty="0" err="1"/>
              <a:t>Kultsova</a:t>
            </a:r>
            <a:r>
              <a:rPr lang="en-US" dirty="0"/>
              <a:t>   *    Dmitry </a:t>
            </a:r>
            <a:r>
              <a:rPr lang="en-US" dirty="0" err="1"/>
              <a:t>Matyushechkin</a:t>
            </a:r>
            <a:r>
              <a:rPr lang="en-US" dirty="0"/>
              <a:t>    *   Anton Anikin</a:t>
            </a:r>
          </a:p>
          <a:p>
            <a:endParaRPr lang="en-US" dirty="0"/>
          </a:p>
          <a:p>
            <a:r>
              <a:rPr lang="en-US" dirty="0"/>
              <a:t>Volgograd State Technical University Volgograd, Russia</a:t>
            </a:r>
          </a:p>
          <a:p>
            <a:r>
              <a:rPr lang="en-US" dirty="0"/>
              <a:t>Email: marina.kultsova@mail.ru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06491" y="1535448"/>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Я голоден</a:t>
            </a:r>
            <a:endParaRPr lang="en-US" dirty="0"/>
          </a:p>
          <a:p>
            <a:pPr algn="ctr"/>
            <a:r>
              <a:rPr lang="en-US" dirty="0"/>
              <a:t>(I am hungry</a:t>
            </a:r>
            <a:r>
              <a:rPr lang="en-US" dirty="0">
                <a:cs typeface="Arial"/>
              </a:rPr>
              <a:t>)</a:t>
            </a:r>
            <a:endParaRPr lang="ru-RU" dirty="0">
              <a:cs typeface="Arial"/>
            </a:endParaRPr>
          </a:p>
        </p:txBody>
      </p:sp>
      <p:sp>
        <p:nvSpPr>
          <p:cNvPr id="5" name="Прямоугольник 4"/>
          <p:cNvSpPr/>
          <p:nvPr/>
        </p:nvSpPr>
        <p:spPr>
          <a:xfrm>
            <a:off x="2006491" y="2344003"/>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Я пою песню</a:t>
            </a:r>
            <a:endParaRPr lang="en-US" dirty="0" err="1">
              <a:cs typeface="Arial"/>
            </a:endParaRPr>
          </a:p>
          <a:p>
            <a:pPr algn="ctr"/>
            <a:r>
              <a:rPr lang="en-US" dirty="0"/>
              <a:t>(I sing a song</a:t>
            </a:r>
            <a:r>
              <a:rPr lang="en-US" dirty="0">
                <a:cs typeface="Arial"/>
              </a:rPr>
              <a:t>)</a:t>
            </a:r>
            <a:endParaRPr lang="ru-RU">
              <a:cs typeface="Arial"/>
            </a:endParaRPr>
          </a:p>
        </p:txBody>
      </p:sp>
      <p:sp>
        <p:nvSpPr>
          <p:cNvPr id="6" name="Прямоугольник 5"/>
          <p:cNvSpPr/>
          <p:nvPr/>
        </p:nvSpPr>
        <p:spPr>
          <a:xfrm>
            <a:off x="2006491" y="3147513"/>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Это мой друг</a:t>
            </a:r>
          </a:p>
          <a:p>
            <a:pPr algn="ctr"/>
            <a:r>
              <a:rPr lang="en-US" dirty="0"/>
              <a:t>(This is my friend</a:t>
            </a:r>
            <a:r>
              <a:rPr lang="en-US" dirty="0">
                <a:cs typeface="Arial"/>
              </a:rPr>
              <a:t>)</a:t>
            </a:r>
            <a:endParaRPr lang="ru-RU">
              <a:cs typeface="Arial"/>
            </a:endParaRPr>
          </a:p>
        </p:txBody>
      </p:sp>
      <p:sp>
        <p:nvSpPr>
          <p:cNvPr id="7" name="Стрелка вправо 6"/>
          <p:cNvSpPr/>
          <p:nvPr/>
        </p:nvSpPr>
        <p:spPr>
          <a:xfrm>
            <a:off x="4122371" y="1684576"/>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4122371" y="3301685"/>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4122369" y="2495653"/>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451443" y="1530403"/>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1" name="Прямоугольник 10"/>
          <p:cNvSpPr/>
          <p:nvPr/>
        </p:nvSpPr>
        <p:spPr>
          <a:xfrm>
            <a:off x="5451439" y="3186502"/>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2" name="Прямоугольник 11"/>
          <p:cNvSpPr/>
          <p:nvPr/>
        </p:nvSpPr>
        <p:spPr>
          <a:xfrm>
            <a:off x="5451439" y="2360975"/>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3" name="Прямоугольник 12"/>
          <p:cNvSpPr/>
          <p:nvPr/>
        </p:nvSpPr>
        <p:spPr>
          <a:xfrm>
            <a:off x="1804129" y="327162"/>
            <a:ext cx="1722474" cy="7014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cs typeface="Arial"/>
              </a:rPr>
              <a:t>Я</a:t>
            </a:r>
            <a:endParaRPr lang="en-US" sz="2000" b="1" dirty="0"/>
          </a:p>
          <a:p>
            <a:pPr algn="ctr"/>
            <a:r>
              <a:rPr lang="en-US" sz="1600" dirty="0"/>
              <a:t>I</a:t>
            </a:r>
            <a:endParaRPr lang="ru-RU" sz="1800" dirty="0">
              <a:cs typeface="Arial"/>
            </a:endParaRPr>
          </a:p>
        </p:txBody>
      </p:sp>
      <p:sp>
        <p:nvSpPr>
          <p:cNvPr id="14" name="Прямоугольник 13"/>
          <p:cNvSpPr/>
          <p:nvPr/>
        </p:nvSpPr>
        <p:spPr>
          <a:xfrm>
            <a:off x="3721533" y="327162"/>
            <a:ext cx="1722474" cy="7014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cs typeface="Arial"/>
              </a:rPr>
              <a:t>хотеть</a:t>
            </a:r>
            <a:endParaRPr lang="en-US" sz="2000" dirty="0">
              <a:cs typeface="Arial"/>
            </a:endParaRPr>
          </a:p>
          <a:p>
            <a:pPr algn="ctr"/>
            <a:r>
              <a:rPr lang="en-US" sz="1600" dirty="0"/>
              <a:t>to want</a:t>
            </a:r>
            <a:endParaRPr lang="ru-RU" sz="1600">
              <a:cs typeface="Arial"/>
            </a:endParaRPr>
          </a:p>
        </p:txBody>
      </p:sp>
      <p:sp>
        <p:nvSpPr>
          <p:cNvPr id="15" name="Прямоугольник 14"/>
          <p:cNvSpPr/>
          <p:nvPr/>
        </p:nvSpPr>
        <p:spPr>
          <a:xfrm>
            <a:off x="5638935" y="323394"/>
            <a:ext cx="1722474" cy="7014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cs typeface="Arial"/>
              </a:rPr>
              <a:t>яблоко</a:t>
            </a:r>
            <a:endParaRPr lang="en-US" sz="2000" dirty="0" err="1">
              <a:cs typeface="Arial"/>
            </a:endParaRPr>
          </a:p>
          <a:p>
            <a:pPr algn="ctr"/>
            <a:r>
              <a:rPr lang="en-US" sz="1600" dirty="0"/>
              <a:t>an apple</a:t>
            </a:r>
            <a:endParaRPr lang="ru-RU" sz="1600">
              <a:cs typeface="Arial"/>
            </a:endParaRPr>
          </a:p>
        </p:txBody>
      </p:sp>
      <p:sp>
        <p:nvSpPr>
          <p:cNvPr id="16" name="TextBox 15"/>
          <p:cNvSpPr txBox="1"/>
          <p:nvPr/>
        </p:nvSpPr>
        <p:spPr>
          <a:xfrm>
            <a:off x="2265227" y="1005212"/>
            <a:ext cx="840295" cy="307777"/>
          </a:xfrm>
          <a:prstGeom prst="rect">
            <a:avLst/>
          </a:prstGeom>
          <a:noFill/>
        </p:spPr>
        <p:txBody>
          <a:bodyPr wrap="none" rtlCol="0">
            <a:spAutoFit/>
          </a:bodyPr>
          <a:lstStyle/>
          <a:p>
            <a:r>
              <a:rPr lang="en-US"/>
              <a:t>pronoun</a:t>
            </a:r>
            <a:endParaRPr lang="ru-RU" dirty="0"/>
          </a:p>
        </p:txBody>
      </p:sp>
      <p:sp>
        <p:nvSpPr>
          <p:cNvPr id="17" name="TextBox 16"/>
          <p:cNvSpPr txBox="1"/>
          <p:nvPr/>
        </p:nvSpPr>
        <p:spPr>
          <a:xfrm>
            <a:off x="4316511" y="1005212"/>
            <a:ext cx="532518" cy="307777"/>
          </a:xfrm>
          <a:prstGeom prst="rect">
            <a:avLst/>
          </a:prstGeom>
          <a:noFill/>
        </p:spPr>
        <p:txBody>
          <a:bodyPr wrap="none" rtlCol="0">
            <a:spAutoFit/>
          </a:bodyPr>
          <a:lstStyle/>
          <a:p>
            <a:r>
              <a:rPr lang="en-US"/>
              <a:t>verb</a:t>
            </a:r>
            <a:endParaRPr lang="ru-RU" dirty="0"/>
          </a:p>
        </p:txBody>
      </p:sp>
      <p:sp>
        <p:nvSpPr>
          <p:cNvPr id="18" name="TextBox 17"/>
          <p:cNvSpPr txBox="1"/>
          <p:nvPr/>
        </p:nvSpPr>
        <p:spPr>
          <a:xfrm>
            <a:off x="6209068" y="1005212"/>
            <a:ext cx="582211" cy="307777"/>
          </a:xfrm>
          <a:prstGeom prst="rect">
            <a:avLst/>
          </a:prstGeom>
          <a:noFill/>
        </p:spPr>
        <p:txBody>
          <a:bodyPr wrap="none" rtlCol="0">
            <a:spAutoFit/>
          </a:bodyPr>
          <a:lstStyle/>
          <a:p>
            <a:r>
              <a:rPr lang="en-US" dirty="0"/>
              <a:t>noun</a:t>
            </a:r>
            <a:endParaRPr lang="ru-RU" dirty="0"/>
          </a:p>
        </p:txBody>
      </p:sp>
      <p:sp>
        <p:nvSpPr>
          <p:cNvPr id="20" name="Фигура, имеющая форму буквы L 19"/>
          <p:cNvSpPr/>
          <p:nvPr/>
        </p:nvSpPr>
        <p:spPr>
          <a:xfrm rot="18138937">
            <a:off x="7367966" y="2544887"/>
            <a:ext cx="398701" cy="259495"/>
          </a:xfrm>
          <a:prstGeom prst="corner">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21" name="Умножение 20"/>
          <p:cNvSpPr/>
          <p:nvPr/>
        </p:nvSpPr>
        <p:spPr>
          <a:xfrm>
            <a:off x="7303080" y="1607489"/>
            <a:ext cx="528467" cy="4731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Умножение 21"/>
          <p:cNvSpPr/>
          <p:nvPr/>
        </p:nvSpPr>
        <p:spPr>
          <a:xfrm>
            <a:off x="7351096" y="3268659"/>
            <a:ext cx="528467" cy="47314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647105B0-5D5C-42FD-930F-DAAF69F6BF21}"/>
              </a:ext>
            </a:extLst>
          </p:cNvPr>
          <p:cNvSpPr/>
          <p:nvPr/>
        </p:nvSpPr>
        <p:spPr>
          <a:xfrm>
            <a:off x="1772379" y="4073662"/>
            <a:ext cx="1722474" cy="7014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cs typeface="Arial"/>
              </a:rPr>
              <a:t>Я</a:t>
            </a:r>
            <a:endParaRPr lang="en-US" sz="2000" b="1" dirty="0"/>
          </a:p>
          <a:p>
            <a:pPr algn="ctr"/>
            <a:r>
              <a:rPr lang="en-US" sz="1600" dirty="0"/>
              <a:t>I</a:t>
            </a:r>
            <a:endParaRPr lang="ru-RU" sz="1600" dirty="0">
              <a:cs typeface="Arial"/>
            </a:endParaRPr>
          </a:p>
        </p:txBody>
      </p:sp>
      <p:sp>
        <p:nvSpPr>
          <p:cNvPr id="24" name="Прямоугольник 23">
            <a:extLst>
              <a:ext uri="{FF2B5EF4-FFF2-40B4-BE49-F238E27FC236}">
                <a16:creationId xmlns:a16="http://schemas.microsoft.com/office/drawing/2014/main" id="{725D8D1A-8D02-4B24-8BC1-796584972D74}"/>
              </a:ext>
            </a:extLst>
          </p:cNvPr>
          <p:cNvSpPr/>
          <p:nvPr/>
        </p:nvSpPr>
        <p:spPr>
          <a:xfrm>
            <a:off x="3689782" y="4073662"/>
            <a:ext cx="1722474" cy="7014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cs typeface="Arial"/>
              </a:rPr>
              <a:t>хочу</a:t>
            </a:r>
            <a:endParaRPr lang="en-US" sz="2000" dirty="0">
              <a:cs typeface="Arial"/>
            </a:endParaRPr>
          </a:p>
          <a:p>
            <a:pPr algn="ctr"/>
            <a:r>
              <a:rPr lang="en-US" sz="1600" dirty="0"/>
              <a:t>want</a:t>
            </a:r>
            <a:endParaRPr lang="ru-RU" sz="1600" dirty="0">
              <a:cs typeface="Arial"/>
            </a:endParaRPr>
          </a:p>
        </p:txBody>
      </p:sp>
      <p:sp>
        <p:nvSpPr>
          <p:cNvPr id="25" name="Прямоугольник 24">
            <a:extLst>
              <a:ext uri="{FF2B5EF4-FFF2-40B4-BE49-F238E27FC236}">
                <a16:creationId xmlns:a16="http://schemas.microsoft.com/office/drawing/2014/main" id="{88EB38A8-3EDD-457B-97CF-1638F5359CEE}"/>
              </a:ext>
            </a:extLst>
          </p:cNvPr>
          <p:cNvSpPr/>
          <p:nvPr/>
        </p:nvSpPr>
        <p:spPr>
          <a:xfrm>
            <a:off x="5607184" y="4069893"/>
            <a:ext cx="1722474" cy="7014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a:cs typeface="Arial"/>
              </a:rPr>
              <a:t>яблоко</a:t>
            </a:r>
            <a:endParaRPr lang="en-US" sz="2000" b="1" dirty="0" err="1">
              <a:cs typeface="Arial"/>
            </a:endParaRPr>
          </a:p>
          <a:p>
            <a:pPr algn="ctr"/>
            <a:r>
              <a:rPr lang="en-US" sz="1600" dirty="0"/>
              <a:t>an apple</a:t>
            </a:r>
            <a:endParaRPr lang="ru-RU" sz="1600">
              <a:cs typeface="Arial"/>
            </a:endParaRPr>
          </a:p>
        </p:txBody>
      </p:sp>
      <p:sp>
        <p:nvSpPr>
          <p:cNvPr id="27" name="Прямоугольник 26">
            <a:extLst>
              <a:ext uri="{FF2B5EF4-FFF2-40B4-BE49-F238E27FC236}">
                <a16:creationId xmlns:a16="http://schemas.microsoft.com/office/drawing/2014/main" id="{1819A3A4-2100-4802-B7E1-C6BB80F1BD0C}"/>
              </a:ext>
            </a:extLst>
          </p:cNvPr>
          <p:cNvSpPr/>
          <p:nvPr/>
        </p:nvSpPr>
        <p:spPr>
          <a:xfrm>
            <a:off x="1806982" y="2256792"/>
            <a:ext cx="6166835" cy="798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567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72" y="147660"/>
            <a:ext cx="8520600" cy="572700"/>
          </a:xfrm>
        </p:spPr>
        <p:txBody>
          <a:bodyPr/>
          <a:lstStyle/>
          <a:p>
            <a:r>
              <a:rPr lang="en-US" dirty="0"/>
              <a:t>Templates based method</a:t>
            </a:r>
            <a:endParaRPr lang="ru-RU" dirty="0"/>
          </a:p>
        </p:txBody>
      </p:sp>
      <p:sp>
        <p:nvSpPr>
          <p:cNvPr id="5" name="Прямоугольник 4"/>
          <p:cNvSpPr/>
          <p:nvPr/>
        </p:nvSpPr>
        <p:spPr>
          <a:xfrm>
            <a:off x="1966314" y="2668947"/>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play a game</a:t>
            </a:r>
            <a:endParaRPr lang="ru-RU" dirty="0"/>
          </a:p>
        </p:txBody>
      </p:sp>
      <p:sp>
        <p:nvSpPr>
          <p:cNvPr id="9" name="Стрелка вправо 8"/>
          <p:cNvSpPr/>
          <p:nvPr/>
        </p:nvSpPr>
        <p:spPr>
          <a:xfrm>
            <a:off x="4082192" y="2820597"/>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411261" y="2685919"/>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3" name="Прямоугольник 12"/>
          <p:cNvSpPr/>
          <p:nvPr/>
        </p:nvSpPr>
        <p:spPr>
          <a:xfrm>
            <a:off x="1909962" y="1110329"/>
            <a:ext cx="1722474" cy="6273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I</a:t>
            </a:r>
            <a:endParaRPr lang="ru-RU" sz="2000" dirty="0"/>
          </a:p>
        </p:txBody>
      </p:sp>
      <p:sp>
        <p:nvSpPr>
          <p:cNvPr id="14" name="Прямоугольник 13"/>
          <p:cNvSpPr/>
          <p:nvPr/>
        </p:nvSpPr>
        <p:spPr>
          <a:xfrm>
            <a:off x="3827366" y="1110329"/>
            <a:ext cx="1722474" cy="6273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to want</a:t>
            </a:r>
            <a:endParaRPr lang="ru-RU" sz="2000" dirty="0"/>
          </a:p>
        </p:txBody>
      </p:sp>
      <p:sp>
        <p:nvSpPr>
          <p:cNvPr id="15" name="Прямоугольник 14"/>
          <p:cNvSpPr/>
          <p:nvPr/>
        </p:nvSpPr>
        <p:spPr>
          <a:xfrm>
            <a:off x="5744770" y="1106561"/>
            <a:ext cx="1722474" cy="6273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an apple</a:t>
            </a:r>
            <a:endParaRPr lang="ru-RU" sz="2000" dirty="0"/>
          </a:p>
        </p:txBody>
      </p:sp>
      <p:sp>
        <p:nvSpPr>
          <p:cNvPr id="20" name="Фигура, имеющая форму буквы L 19"/>
          <p:cNvSpPr/>
          <p:nvPr/>
        </p:nvSpPr>
        <p:spPr>
          <a:xfrm rot="18138937">
            <a:off x="7327789" y="2869831"/>
            <a:ext cx="398701" cy="259495"/>
          </a:xfrm>
          <a:prstGeom prst="corner">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23" name="Стрелка вниз 22"/>
          <p:cNvSpPr/>
          <p:nvPr/>
        </p:nvSpPr>
        <p:spPr>
          <a:xfrm>
            <a:off x="4534431" y="1876434"/>
            <a:ext cx="308344" cy="30266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1764649" y="2320292"/>
            <a:ext cx="6156252" cy="1338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1909962" y="4245104"/>
            <a:ext cx="1722474" cy="6273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I</a:t>
            </a:r>
            <a:endParaRPr lang="ru-RU" sz="2000" dirty="0"/>
          </a:p>
        </p:txBody>
      </p:sp>
      <p:sp>
        <p:nvSpPr>
          <p:cNvPr id="26" name="Прямоугольник 25"/>
          <p:cNvSpPr/>
          <p:nvPr/>
        </p:nvSpPr>
        <p:spPr>
          <a:xfrm>
            <a:off x="3827366" y="4245104"/>
            <a:ext cx="1722474" cy="6273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want</a:t>
            </a:r>
            <a:endParaRPr lang="ru-RU" sz="2000" dirty="0"/>
          </a:p>
        </p:txBody>
      </p:sp>
      <p:sp>
        <p:nvSpPr>
          <p:cNvPr id="27" name="Прямоугольник 26"/>
          <p:cNvSpPr/>
          <p:nvPr/>
        </p:nvSpPr>
        <p:spPr>
          <a:xfrm>
            <a:off x="5744770" y="4241336"/>
            <a:ext cx="1722474" cy="62732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an apple</a:t>
            </a:r>
            <a:endParaRPr lang="ru-RU" sz="2000" dirty="0"/>
          </a:p>
        </p:txBody>
      </p:sp>
      <p:sp>
        <p:nvSpPr>
          <p:cNvPr id="28" name="Стрелка вниз 27"/>
          <p:cNvSpPr/>
          <p:nvPr/>
        </p:nvSpPr>
        <p:spPr>
          <a:xfrm>
            <a:off x="4493672" y="3799885"/>
            <a:ext cx="308344" cy="302667"/>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0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72" y="147660"/>
            <a:ext cx="8520600" cy="572700"/>
          </a:xfrm>
        </p:spPr>
        <p:txBody>
          <a:bodyPr/>
          <a:lstStyle/>
          <a:p>
            <a:r>
              <a:rPr lang="en-US" dirty="0"/>
              <a:t>Templates based method</a:t>
            </a:r>
            <a:endParaRPr lang="ru-RU" dirty="0"/>
          </a:p>
        </p:txBody>
      </p:sp>
      <p:sp>
        <p:nvSpPr>
          <p:cNvPr id="3" name="TextBox 2"/>
          <p:cNvSpPr txBox="1"/>
          <p:nvPr/>
        </p:nvSpPr>
        <p:spPr>
          <a:xfrm>
            <a:off x="808074" y="2296632"/>
            <a:ext cx="2956259" cy="1015663"/>
          </a:xfrm>
          <a:prstGeom prst="rect">
            <a:avLst/>
          </a:prstGeom>
          <a:noFill/>
        </p:spPr>
        <p:txBody>
          <a:bodyPr wrap="none" rtlCol="0">
            <a:spAutoFit/>
          </a:bodyPr>
          <a:lstStyle/>
          <a:p>
            <a:r>
              <a:rPr lang="en-US" sz="2000" dirty="0">
                <a:solidFill>
                  <a:srgbClr val="00B050"/>
                </a:solidFill>
              </a:rPr>
              <a:t>+</a:t>
            </a:r>
            <a:r>
              <a:rPr lang="en-US" sz="2000" dirty="0"/>
              <a:t> Easy to implement</a:t>
            </a:r>
          </a:p>
          <a:p>
            <a:r>
              <a:rPr lang="en-US" sz="2000" dirty="0">
                <a:solidFill>
                  <a:srgbClr val="00B050"/>
                </a:solidFill>
              </a:rPr>
              <a:t>+</a:t>
            </a:r>
            <a:r>
              <a:rPr lang="en-US" sz="2000" dirty="0"/>
              <a:t> Easy to extend</a:t>
            </a:r>
          </a:p>
          <a:p>
            <a:r>
              <a:rPr lang="en-US" sz="2000" dirty="0">
                <a:solidFill>
                  <a:srgbClr val="00B050"/>
                </a:solidFill>
              </a:rPr>
              <a:t>+</a:t>
            </a:r>
            <a:r>
              <a:rPr lang="en-US" sz="2000" dirty="0"/>
              <a:t> High translation speed</a:t>
            </a:r>
            <a:endParaRPr lang="ru-RU" sz="2000" dirty="0"/>
          </a:p>
        </p:txBody>
      </p:sp>
      <p:sp>
        <p:nvSpPr>
          <p:cNvPr id="4" name="TextBox 3"/>
          <p:cNvSpPr txBox="1"/>
          <p:nvPr/>
        </p:nvSpPr>
        <p:spPr>
          <a:xfrm>
            <a:off x="4798828" y="1988855"/>
            <a:ext cx="4228214" cy="1631216"/>
          </a:xfrm>
          <a:prstGeom prst="rect">
            <a:avLst/>
          </a:prstGeom>
          <a:noFill/>
        </p:spPr>
        <p:txBody>
          <a:bodyPr wrap="square" rtlCol="0">
            <a:spAutoFit/>
          </a:bodyPr>
          <a:lstStyle/>
          <a:p>
            <a:r>
              <a:rPr lang="en-US" sz="2000" dirty="0">
                <a:solidFill>
                  <a:srgbClr val="D34725"/>
                </a:solidFill>
              </a:rPr>
              <a:t>-</a:t>
            </a:r>
            <a:r>
              <a:rPr lang="en-US" sz="2000" dirty="0"/>
              <a:t> Hard to collect sentences manually</a:t>
            </a:r>
          </a:p>
          <a:p>
            <a:r>
              <a:rPr lang="en-US" sz="2000" dirty="0">
                <a:solidFill>
                  <a:srgbClr val="D34725"/>
                </a:solidFill>
              </a:rPr>
              <a:t>-</a:t>
            </a:r>
            <a:r>
              <a:rPr lang="en-US" sz="2000" dirty="0"/>
              <a:t> Different templates can be found for the same input</a:t>
            </a:r>
          </a:p>
          <a:p>
            <a:r>
              <a:rPr lang="en-US" sz="2000" dirty="0">
                <a:solidFill>
                  <a:srgbClr val="D34725"/>
                </a:solidFill>
              </a:rPr>
              <a:t>-</a:t>
            </a:r>
            <a:r>
              <a:rPr lang="en-US" sz="2000" dirty="0"/>
              <a:t> Works only for short messages</a:t>
            </a:r>
            <a:endParaRPr lang="ru-RU" sz="2000" dirty="0"/>
          </a:p>
        </p:txBody>
      </p:sp>
    </p:spTree>
    <p:extLst>
      <p:ext uri="{BB962C8B-B14F-4D97-AF65-F5344CB8AC3E}">
        <p14:creationId xmlns:p14="http://schemas.microsoft.com/office/powerpoint/2010/main" val="19955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72" y="147660"/>
            <a:ext cx="8520600" cy="572700"/>
          </a:xfrm>
        </p:spPr>
        <p:txBody>
          <a:bodyPr/>
          <a:lstStyle/>
          <a:p>
            <a:r>
              <a:rPr lang="en-US" dirty="0"/>
              <a:t>Deep learning based method</a:t>
            </a:r>
            <a:endParaRPr lang="ru-RU" dirty="0"/>
          </a:p>
        </p:txBody>
      </p:sp>
      <p:sp>
        <p:nvSpPr>
          <p:cNvPr id="5" name="Прямоугольник 4"/>
          <p:cNvSpPr/>
          <p:nvPr/>
        </p:nvSpPr>
        <p:spPr>
          <a:xfrm>
            <a:off x="1796901" y="1669310"/>
            <a:ext cx="1531089"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English</a:t>
            </a:r>
            <a:endParaRPr lang="ru-RU" sz="2400" dirty="0"/>
          </a:p>
        </p:txBody>
      </p:sp>
      <p:sp>
        <p:nvSpPr>
          <p:cNvPr id="6" name="Прямоугольник 5"/>
          <p:cNvSpPr/>
          <p:nvPr/>
        </p:nvSpPr>
        <p:spPr>
          <a:xfrm>
            <a:off x="5649431" y="1669309"/>
            <a:ext cx="1531089"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Dutch</a:t>
            </a:r>
            <a:endParaRPr lang="ru-RU" sz="2400" dirty="0"/>
          </a:p>
        </p:txBody>
      </p:sp>
      <p:sp>
        <p:nvSpPr>
          <p:cNvPr id="7" name="Равно 6"/>
          <p:cNvSpPr/>
          <p:nvPr/>
        </p:nvSpPr>
        <p:spPr>
          <a:xfrm>
            <a:off x="3903919" y="1679941"/>
            <a:ext cx="1169582" cy="63795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3020940" y="1011847"/>
            <a:ext cx="2924198" cy="461665"/>
          </a:xfrm>
          <a:prstGeom prst="rect">
            <a:avLst/>
          </a:prstGeom>
          <a:noFill/>
        </p:spPr>
        <p:txBody>
          <a:bodyPr wrap="none" rtlCol="0">
            <a:spAutoFit/>
          </a:bodyPr>
          <a:lstStyle/>
          <a:p>
            <a:r>
              <a:rPr lang="en-US" sz="2400" dirty="0"/>
              <a:t>Parallel text corpora</a:t>
            </a:r>
            <a:endParaRPr lang="ru-RU" sz="2400" dirty="0"/>
          </a:p>
        </p:txBody>
      </p:sp>
      <p:sp>
        <p:nvSpPr>
          <p:cNvPr id="9" name="Прямоугольник 8"/>
          <p:cNvSpPr/>
          <p:nvPr/>
        </p:nvSpPr>
        <p:spPr>
          <a:xfrm>
            <a:off x="3375482" y="2954950"/>
            <a:ext cx="2236380" cy="6911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a:t>Deep learning</a:t>
            </a:r>
          </a:p>
          <a:p>
            <a:pPr algn="ctr"/>
            <a:r>
              <a:rPr lang="en-US" sz="1800" dirty="0"/>
              <a:t>training model</a:t>
            </a:r>
            <a:endParaRPr lang="ru-RU" sz="1800" dirty="0"/>
          </a:p>
        </p:txBody>
      </p:sp>
      <p:sp>
        <p:nvSpPr>
          <p:cNvPr id="10" name="Стрелка вниз 9"/>
          <p:cNvSpPr/>
          <p:nvPr/>
        </p:nvSpPr>
        <p:spPr>
          <a:xfrm>
            <a:off x="4296969" y="2569515"/>
            <a:ext cx="372139" cy="340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375482" y="4151127"/>
            <a:ext cx="2236380" cy="6911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a:t>RNN</a:t>
            </a:r>
            <a:endParaRPr lang="ru-RU" sz="1800" dirty="0"/>
          </a:p>
        </p:txBody>
      </p:sp>
      <p:sp>
        <p:nvSpPr>
          <p:cNvPr id="12" name="Стрелка вниз 11"/>
          <p:cNvSpPr/>
          <p:nvPr/>
        </p:nvSpPr>
        <p:spPr>
          <a:xfrm>
            <a:off x="4296969" y="3771865"/>
            <a:ext cx="372139" cy="340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4729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72" y="147660"/>
            <a:ext cx="8520600" cy="572700"/>
          </a:xfrm>
        </p:spPr>
        <p:txBody>
          <a:bodyPr/>
          <a:lstStyle/>
          <a:p>
            <a:r>
              <a:rPr lang="en-US" dirty="0"/>
              <a:t>Deep learning based method</a:t>
            </a:r>
            <a:endParaRPr lang="ru-RU" dirty="0"/>
          </a:p>
        </p:txBody>
      </p:sp>
      <p:sp>
        <p:nvSpPr>
          <p:cNvPr id="5" name="Прямоугольник 4"/>
          <p:cNvSpPr/>
          <p:nvPr/>
        </p:nvSpPr>
        <p:spPr>
          <a:xfrm>
            <a:off x="583415" y="4027013"/>
            <a:ext cx="2819003" cy="64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Lemmatized sentences</a:t>
            </a:r>
            <a:endParaRPr lang="ru-RU" sz="2400" dirty="0"/>
          </a:p>
        </p:txBody>
      </p:sp>
      <p:sp>
        <p:nvSpPr>
          <p:cNvPr id="6" name="Прямоугольник 5"/>
          <p:cNvSpPr/>
          <p:nvPr/>
        </p:nvSpPr>
        <p:spPr>
          <a:xfrm>
            <a:off x="5723858" y="4027012"/>
            <a:ext cx="2754111" cy="64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Coherent      sentences</a:t>
            </a:r>
            <a:endParaRPr lang="ru-RU" sz="2400" dirty="0"/>
          </a:p>
        </p:txBody>
      </p:sp>
      <p:sp>
        <p:nvSpPr>
          <p:cNvPr id="7" name="Равно 6"/>
          <p:cNvSpPr/>
          <p:nvPr/>
        </p:nvSpPr>
        <p:spPr>
          <a:xfrm>
            <a:off x="3978346" y="4030501"/>
            <a:ext cx="1169582" cy="63795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3254117" y="3478824"/>
            <a:ext cx="2464136" cy="400110"/>
          </a:xfrm>
          <a:prstGeom prst="rect">
            <a:avLst/>
          </a:prstGeom>
          <a:noFill/>
        </p:spPr>
        <p:txBody>
          <a:bodyPr wrap="none" rtlCol="0" anchor="t">
            <a:spAutoFit/>
          </a:bodyPr>
          <a:lstStyle/>
          <a:p>
            <a:r>
              <a:rPr lang="en-US" sz="2000" dirty="0"/>
              <a:t>Parallel text corpora</a:t>
            </a:r>
            <a:endParaRPr lang="ru-RU" sz="2000"/>
          </a:p>
        </p:txBody>
      </p:sp>
      <p:sp>
        <p:nvSpPr>
          <p:cNvPr id="3" name="TextBox 2"/>
          <p:cNvSpPr txBox="1"/>
          <p:nvPr/>
        </p:nvSpPr>
        <p:spPr>
          <a:xfrm>
            <a:off x="333425" y="1657460"/>
            <a:ext cx="3106941" cy="1938992"/>
          </a:xfrm>
          <a:prstGeom prst="rect">
            <a:avLst/>
          </a:prstGeom>
          <a:noFill/>
        </p:spPr>
        <p:txBody>
          <a:bodyPr wrap="none" rtlCol="0" anchor="t">
            <a:spAutoFit/>
          </a:bodyPr>
          <a:lstStyle/>
          <a:p>
            <a:r>
              <a:rPr lang="ru-RU" sz="1800" b="1" dirty="0"/>
              <a:t>Он хочет играть</a:t>
            </a:r>
          </a:p>
          <a:p>
            <a:r>
              <a:rPr lang="ru-RU" sz="1800" b="1" dirty="0"/>
              <a:t>Мой друг не хочет играть</a:t>
            </a:r>
          </a:p>
          <a:p>
            <a:r>
              <a:rPr lang="ru-RU" sz="1800" b="1" dirty="0"/>
              <a:t>У нее есть хорошая идея</a:t>
            </a:r>
          </a:p>
          <a:p>
            <a:endParaRPr lang="en-US" sz="1800" dirty="0"/>
          </a:p>
          <a:p>
            <a:r>
              <a:rPr lang="en-US" sz="1600" dirty="0"/>
              <a:t>He wants to play</a:t>
            </a:r>
            <a:endParaRPr lang="en-US" sz="1600">
              <a:solidFill>
                <a:schemeClr val="tx1"/>
              </a:solidFill>
            </a:endParaRPr>
          </a:p>
          <a:p>
            <a:r>
              <a:rPr lang="en-US" sz="1600" dirty="0"/>
              <a:t>My friend does not want to play</a:t>
            </a:r>
          </a:p>
          <a:p>
            <a:r>
              <a:rPr lang="en-US" sz="1600" dirty="0"/>
              <a:t>She has a good idea</a:t>
            </a:r>
            <a:endParaRPr lang="ru-RU" sz="1600"/>
          </a:p>
        </p:txBody>
      </p:sp>
      <p:sp>
        <p:nvSpPr>
          <p:cNvPr id="13" name="TextBox 12"/>
          <p:cNvSpPr txBox="1"/>
          <p:nvPr/>
        </p:nvSpPr>
        <p:spPr>
          <a:xfrm>
            <a:off x="5724241" y="1657460"/>
            <a:ext cx="3087705" cy="1938992"/>
          </a:xfrm>
          <a:prstGeom prst="rect">
            <a:avLst/>
          </a:prstGeom>
          <a:noFill/>
        </p:spPr>
        <p:txBody>
          <a:bodyPr wrap="none" rtlCol="0" anchor="t">
            <a:spAutoFit/>
          </a:bodyPr>
          <a:lstStyle/>
          <a:p>
            <a:r>
              <a:rPr lang="ru-RU" sz="1800" b="1" dirty="0"/>
              <a:t>Он хотеть играть</a:t>
            </a:r>
            <a:endParaRPr lang="ru-RU" sz="1800" b="1"/>
          </a:p>
          <a:p>
            <a:r>
              <a:rPr lang="ru-RU" sz="1800" b="1" dirty="0"/>
              <a:t>Я друг не хотеть играть</a:t>
            </a:r>
            <a:endParaRPr lang="ru-RU" sz="1800" b="1"/>
          </a:p>
          <a:p>
            <a:r>
              <a:rPr lang="ru-RU" sz="1800" b="1" dirty="0"/>
              <a:t>У она есть хороший идея</a:t>
            </a:r>
          </a:p>
          <a:p>
            <a:endParaRPr lang="en-US" sz="1800" dirty="0"/>
          </a:p>
          <a:p>
            <a:r>
              <a:rPr lang="en-US" sz="1600" dirty="0"/>
              <a:t>He to want to play</a:t>
            </a:r>
            <a:endParaRPr lang="en-US" sz="1600">
              <a:solidFill>
                <a:schemeClr val="tx1"/>
              </a:solidFill>
            </a:endParaRPr>
          </a:p>
          <a:p>
            <a:r>
              <a:rPr lang="en-US" sz="1600" dirty="0"/>
              <a:t>My friend not to want to play</a:t>
            </a:r>
          </a:p>
          <a:p>
            <a:r>
              <a:rPr lang="en-US" sz="1600" dirty="0"/>
              <a:t>She to have good an idea</a:t>
            </a:r>
            <a:endParaRPr lang="ru-RU" sz="1600"/>
          </a:p>
        </p:txBody>
      </p:sp>
      <p:sp>
        <p:nvSpPr>
          <p:cNvPr id="4" name="Стрелка вправо 3"/>
          <p:cNvSpPr/>
          <p:nvPr/>
        </p:nvSpPr>
        <p:spPr>
          <a:xfrm>
            <a:off x="3967125" y="2464002"/>
            <a:ext cx="1182753" cy="643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lemmatize</a:t>
            </a:r>
            <a:endParaRPr lang="ru-RU" dirty="0"/>
          </a:p>
        </p:txBody>
      </p:sp>
    </p:spTree>
    <p:extLst>
      <p:ext uri="{BB962C8B-B14F-4D97-AF65-F5344CB8AC3E}">
        <p14:creationId xmlns:p14="http://schemas.microsoft.com/office/powerpoint/2010/main" val="21413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372" y="147660"/>
            <a:ext cx="8520600" cy="572700"/>
          </a:xfrm>
        </p:spPr>
        <p:txBody>
          <a:bodyPr/>
          <a:lstStyle/>
          <a:p>
            <a:r>
              <a:rPr lang="en-US" dirty="0"/>
              <a:t>Deep learning based method</a:t>
            </a:r>
            <a:endParaRPr lang="ru-RU" dirty="0"/>
          </a:p>
        </p:txBody>
      </p:sp>
      <p:sp>
        <p:nvSpPr>
          <p:cNvPr id="10" name="Rectangle 1"/>
          <p:cNvSpPr>
            <a:spLocks noChangeArrowheads="1"/>
          </p:cNvSpPr>
          <p:nvPr/>
        </p:nvSpPr>
        <p:spPr bwMode="auto">
          <a:xfrm>
            <a:off x="476250" y="1839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charset="0"/>
              </a:rPr>
            </a:br>
            <a:endParaRPr kumimoji="0" lang="ru-RU" altLang="ru-RU"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281315453"/>
              </p:ext>
            </p:extLst>
          </p:nvPr>
        </p:nvGraphicFramePr>
        <p:xfrm>
          <a:off x="1662224" y="2746999"/>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Epoch</a:t>
                      </a:r>
                      <a:endParaRPr lang="ru-RU" dirty="0"/>
                    </a:p>
                  </a:txBody>
                  <a:tcPr/>
                </a:tc>
                <a:tc>
                  <a:txBody>
                    <a:bodyPr/>
                    <a:lstStyle/>
                    <a:p>
                      <a:r>
                        <a:rPr lang="en-US" dirty="0"/>
                        <a:t>Accuracy</a:t>
                      </a:r>
                      <a:endParaRPr lang="ru-RU" dirty="0"/>
                    </a:p>
                  </a:txBody>
                  <a:tcPr/>
                </a:tc>
                <a:tc>
                  <a:txBody>
                    <a:bodyPr/>
                    <a:lstStyle/>
                    <a:p>
                      <a:r>
                        <a:rPr lang="en-US" dirty="0"/>
                        <a:t>Perplexity</a:t>
                      </a:r>
                      <a:endParaRPr lang="ru-RU" dirty="0"/>
                    </a:p>
                  </a:txBody>
                  <a:tcPr/>
                </a:tc>
                <a:extLst>
                  <a:ext uri="{0D108BD9-81ED-4DB2-BD59-A6C34878D82A}">
                    <a16:rowId xmlns:a16="http://schemas.microsoft.com/office/drawing/2014/main" val="10000"/>
                  </a:ext>
                </a:extLst>
              </a:tr>
              <a:tr h="370840">
                <a:tc>
                  <a:txBody>
                    <a:bodyPr/>
                    <a:lstStyle/>
                    <a:p>
                      <a:pPr rtl="0" fontAlgn="t">
                        <a:spcBef>
                          <a:spcPts val="0"/>
                        </a:spcBef>
                        <a:spcAft>
                          <a:spcPts val="0"/>
                        </a:spcAft>
                      </a:pPr>
                      <a:r>
                        <a:rPr lang="ru-RU" sz="1400" b="0" i="0" u="none" strike="noStrike" dirty="0">
                          <a:solidFill>
                            <a:srgbClr val="000000"/>
                          </a:solidFill>
                          <a:effectLst/>
                          <a:latin typeface="Times New Roman" charset="0"/>
                        </a:rPr>
                        <a:t>1</a:t>
                      </a:r>
                      <a:endParaRPr lang="ru-RU" dirty="0">
                        <a:effectLst/>
                      </a:endParaRPr>
                    </a:p>
                  </a:txBody>
                  <a:tcPr marL="63500" marR="63500" marT="63500" marB="63500"/>
                </a:tc>
                <a:tc>
                  <a:txBody>
                    <a:bodyPr/>
                    <a:lstStyle/>
                    <a:p>
                      <a:pPr rtl="0" fontAlgn="t">
                        <a:spcBef>
                          <a:spcPts val="0"/>
                        </a:spcBef>
                        <a:spcAft>
                          <a:spcPts val="0"/>
                        </a:spcAft>
                      </a:pPr>
                      <a:r>
                        <a:rPr lang="nb-NO" sz="1400" b="0" i="0" u="none" strike="noStrike" dirty="0">
                          <a:solidFill>
                            <a:srgbClr val="000000"/>
                          </a:solidFill>
                          <a:effectLst/>
                          <a:latin typeface="Times New Roman" charset="0"/>
                        </a:rPr>
                        <a:t>77.72</a:t>
                      </a:r>
                      <a:endParaRPr lang="nb-NO" dirty="0">
                        <a:effectLst/>
                      </a:endParaRPr>
                    </a:p>
                  </a:txBody>
                  <a:tcPr marL="63500" marR="63500" marT="63500" marB="63500"/>
                </a:tc>
                <a:tc>
                  <a:txBody>
                    <a:bodyPr/>
                    <a:lstStyle/>
                    <a:p>
                      <a:pPr rtl="0" fontAlgn="t">
                        <a:spcBef>
                          <a:spcPts val="0"/>
                        </a:spcBef>
                        <a:spcAft>
                          <a:spcPts val="0"/>
                        </a:spcAft>
                      </a:pPr>
                      <a:r>
                        <a:rPr lang="hr-HR" sz="1400" b="0" i="0" u="none" strike="noStrike" dirty="0">
                          <a:solidFill>
                            <a:srgbClr val="000000"/>
                          </a:solidFill>
                          <a:effectLst/>
                          <a:latin typeface="Times New Roman" charset="0"/>
                        </a:rPr>
                        <a:t>2.24</a:t>
                      </a:r>
                      <a:endParaRPr lang="hr-HR" dirty="0">
                        <a:effectLst/>
                      </a:endParaRPr>
                    </a:p>
                  </a:txBody>
                  <a:tcPr marL="63500" marR="63500" marT="63500" marB="63500"/>
                </a:tc>
                <a:extLst>
                  <a:ext uri="{0D108BD9-81ED-4DB2-BD59-A6C34878D82A}">
                    <a16:rowId xmlns:a16="http://schemas.microsoft.com/office/drawing/2014/main" val="10001"/>
                  </a:ext>
                </a:extLst>
              </a:tr>
              <a:tr h="370840">
                <a:tc>
                  <a:txBody>
                    <a:bodyPr/>
                    <a:lstStyle/>
                    <a:p>
                      <a:pPr rtl="0" fontAlgn="t">
                        <a:spcBef>
                          <a:spcPts val="0"/>
                        </a:spcBef>
                        <a:spcAft>
                          <a:spcPts val="0"/>
                        </a:spcAft>
                      </a:pPr>
                      <a:r>
                        <a:rPr lang="ru-RU" sz="1400" b="0" i="0" u="none" strike="noStrike">
                          <a:solidFill>
                            <a:srgbClr val="000000"/>
                          </a:solidFill>
                          <a:effectLst/>
                          <a:latin typeface="Times New Roman" charset="0"/>
                        </a:rPr>
                        <a:t>7</a:t>
                      </a:r>
                      <a:endParaRPr lang="ru-RU">
                        <a:effectLst/>
                      </a:endParaRPr>
                    </a:p>
                  </a:txBody>
                  <a:tcPr marL="63500" marR="63500" marT="63500" marB="63500"/>
                </a:tc>
                <a:tc>
                  <a:txBody>
                    <a:bodyPr/>
                    <a:lstStyle/>
                    <a:p>
                      <a:pPr rtl="0" fontAlgn="t">
                        <a:spcBef>
                          <a:spcPts val="0"/>
                        </a:spcBef>
                        <a:spcAft>
                          <a:spcPts val="0"/>
                        </a:spcAft>
                      </a:pPr>
                      <a:r>
                        <a:rPr lang="hr-HR" sz="1400" b="0" i="0" u="none" strike="noStrike">
                          <a:solidFill>
                            <a:srgbClr val="000000"/>
                          </a:solidFill>
                          <a:effectLst/>
                          <a:latin typeface="Times New Roman" charset="0"/>
                        </a:rPr>
                        <a:t>86.17</a:t>
                      </a:r>
                      <a:endParaRPr lang="hr-HR">
                        <a:effectLst/>
                      </a:endParaRPr>
                    </a:p>
                  </a:txBody>
                  <a:tcPr marL="63500" marR="63500" marT="63500" marB="63500"/>
                </a:tc>
                <a:tc>
                  <a:txBody>
                    <a:bodyPr/>
                    <a:lstStyle/>
                    <a:p>
                      <a:pPr rtl="0" fontAlgn="t">
                        <a:spcBef>
                          <a:spcPts val="0"/>
                        </a:spcBef>
                        <a:spcAft>
                          <a:spcPts val="0"/>
                        </a:spcAft>
                      </a:pPr>
                      <a:r>
                        <a:rPr lang="nb-NO" sz="1400" b="0" i="0" u="none" strike="noStrike">
                          <a:solidFill>
                            <a:srgbClr val="000000"/>
                          </a:solidFill>
                          <a:effectLst/>
                          <a:latin typeface="Times New Roman" charset="0"/>
                        </a:rPr>
                        <a:t>1.66</a:t>
                      </a:r>
                      <a:endParaRPr lang="nb-NO">
                        <a:effectLst/>
                      </a:endParaRPr>
                    </a:p>
                  </a:txBody>
                  <a:tcPr marL="63500" marR="63500" marT="63500" marB="63500"/>
                </a:tc>
                <a:extLst>
                  <a:ext uri="{0D108BD9-81ED-4DB2-BD59-A6C34878D82A}">
                    <a16:rowId xmlns:a16="http://schemas.microsoft.com/office/drawing/2014/main" val="10002"/>
                  </a:ext>
                </a:extLst>
              </a:tr>
              <a:tr h="370840">
                <a:tc>
                  <a:txBody>
                    <a:bodyPr/>
                    <a:lstStyle/>
                    <a:p>
                      <a:pPr rtl="0" fontAlgn="t">
                        <a:spcBef>
                          <a:spcPts val="0"/>
                        </a:spcBef>
                        <a:spcAft>
                          <a:spcPts val="0"/>
                        </a:spcAft>
                      </a:pPr>
                      <a:r>
                        <a:rPr lang="ru-RU" sz="1400" b="0" i="0" u="none" strike="noStrike">
                          <a:solidFill>
                            <a:srgbClr val="000000"/>
                          </a:solidFill>
                          <a:effectLst/>
                          <a:latin typeface="Times New Roman" charset="0"/>
                        </a:rPr>
                        <a:t>14</a:t>
                      </a:r>
                      <a:endParaRPr lang="ru-RU">
                        <a:effectLst/>
                      </a:endParaRPr>
                    </a:p>
                  </a:txBody>
                  <a:tcPr marL="63500" marR="63500" marT="63500" marB="63500"/>
                </a:tc>
                <a:tc>
                  <a:txBody>
                    <a:bodyPr/>
                    <a:lstStyle/>
                    <a:p>
                      <a:pPr rtl="0" fontAlgn="t">
                        <a:spcBef>
                          <a:spcPts val="0"/>
                        </a:spcBef>
                        <a:spcAft>
                          <a:spcPts val="0"/>
                        </a:spcAft>
                      </a:pPr>
                      <a:r>
                        <a:rPr lang="fi-FI" sz="1400" b="0" i="0" u="none" strike="noStrike" dirty="0">
                          <a:solidFill>
                            <a:srgbClr val="000000"/>
                          </a:solidFill>
                          <a:effectLst/>
                          <a:latin typeface="Times New Roman" charset="0"/>
                        </a:rPr>
                        <a:t>87.38</a:t>
                      </a:r>
                      <a:endParaRPr lang="fi-FI" dirty="0">
                        <a:effectLst/>
                      </a:endParaRPr>
                    </a:p>
                  </a:txBody>
                  <a:tcPr marL="63500" marR="63500" marT="63500" marB="63500"/>
                </a:tc>
                <a:tc>
                  <a:txBody>
                    <a:bodyPr/>
                    <a:lstStyle/>
                    <a:p>
                      <a:pPr rtl="0" fontAlgn="t">
                        <a:spcBef>
                          <a:spcPts val="0"/>
                        </a:spcBef>
                        <a:spcAft>
                          <a:spcPts val="0"/>
                        </a:spcAft>
                      </a:pPr>
                      <a:r>
                        <a:rPr lang="nb-NO" sz="1400" b="0" i="0" u="none" strike="noStrike">
                          <a:solidFill>
                            <a:srgbClr val="000000"/>
                          </a:solidFill>
                          <a:effectLst/>
                          <a:latin typeface="Times New Roman" charset="0"/>
                        </a:rPr>
                        <a:t>1.65</a:t>
                      </a:r>
                      <a:endParaRPr lang="nb-NO">
                        <a:effectLst/>
                      </a:endParaRPr>
                    </a:p>
                  </a:txBody>
                  <a:tcPr marL="63500" marR="63500" marT="63500" marB="63500"/>
                </a:tc>
                <a:extLst>
                  <a:ext uri="{0D108BD9-81ED-4DB2-BD59-A6C34878D82A}">
                    <a16:rowId xmlns:a16="http://schemas.microsoft.com/office/drawing/2014/main" val="10003"/>
                  </a:ext>
                </a:extLst>
              </a:tr>
              <a:tr h="370840">
                <a:tc>
                  <a:txBody>
                    <a:bodyPr/>
                    <a:lstStyle/>
                    <a:p>
                      <a:pPr rtl="0" fontAlgn="t">
                        <a:spcBef>
                          <a:spcPts val="0"/>
                        </a:spcBef>
                        <a:spcAft>
                          <a:spcPts val="0"/>
                        </a:spcAft>
                      </a:pPr>
                      <a:r>
                        <a:rPr lang="cs-CZ" sz="1400" b="0" i="0" u="none" strike="noStrike">
                          <a:solidFill>
                            <a:srgbClr val="000000"/>
                          </a:solidFill>
                          <a:effectLst/>
                          <a:latin typeface="Times New Roman" charset="0"/>
                        </a:rPr>
                        <a:t>21</a:t>
                      </a:r>
                      <a:endParaRPr lang="cs-CZ">
                        <a:effectLst/>
                      </a:endParaRPr>
                    </a:p>
                  </a:txBody>
                  <a:tcPr marL="63500" marR="63500" marT="63500" marB="63500"/>
                </a:tc>
                <a:tc>
                  <a:txBody>
                    <a:bodyPr/>
                    <a:lstStyle/>
                    <a:p>
                      <a:pPr rtl="0" fontAlgn="t">
                        <a:spcBef>
                          <a:spcPts val="0"/>
                        </a:spcBef>
                        <a:spcAft>
                          <a:spcPts val="0"/>
                        </a:spcAft>
                      </a:pPr>
                      <a:r>
                        <a:rPr lang="fi-FI" sz="1400" b="0" i="0" u="none" strike="noStrike">
                          <a:solidFill>
                            <a:srgbClr val="000000"/>
                          </a:solidFill>
                          <a:effectLst/>
                          <a:latin typeface="Times New Roman" charset="0"/>
                        </a:rPr>
                        <a:t>87.63</a:t>
                      </a:r>
                      <a:endParaRPr lang="fi-FI">
                        <a:effectLst/>
                      </a:endParaRPr>
                    </a:p>
                  </a:txBody>
                  <a:tcPr marL="63500" marR="63500" marT="63500" marB="63500"/>
                </a:tc>
                <a:tc>
                  <a:txBody>
                    <a:bodyPr/>
                    <a:lstStyle/>
                    <a:p>
                      <a:pPr rtl="0" fontAlgn="t">
                        <a:spcBef>
                          <a:spcPts val="0"/>
                        </a:spcBef>
                        <a:spcAft>
                          <a:spcPts val="0"/>
                        </a:spcAft>
                      </a:pPr>
                      <a:r>
                        <a:rPr lang="nb-NO" sz="1400" b="0" i="0" u="none" strike="noStrike">
                          <a:solidFill>
                            <a:srgbClr val="000000"/>
                          </a:solidFill>
                          <a:effectLst/>
                          <a:latin typeface="Times New Roman" charset="0"/>
                        </a:rPr>
                        <a:t>1.64</a:t>
                      </a:r>
                      <a:endParaRPr lang="nb-NO">
                        <a:effectLst/>
                      </a:endParaRPr>
                    </a:p>
                  </a:txBody>
                  <a:tcPr marL="63500" marR="63500" marT="63500" marB="63500"/>
                </a:tc>
                <a:extLst>
                  <a:ext uri="{0D108BD9-81ED-4DB2-BD59-A6C34878D82A}">
                    <a16:rowId xmlns:a16="http://schemas.microsoft.com/office/drawing/2014/main" val="10004"/>
                  </a:ext>
                </a:extLst>
              </a:tr>
              <a:tr h="370840">
                <a:tc>
                  <a:txBody>
                    <a:bodyPr/>
                    <a:lstStyle/>
                    <a:p>
                      <a:pPr rtl="0" fontAlgn="t">
                        <a:spcBef>
                          <a:spcPts val="0"/>
                        </a:spcBef>
                        <a:spcAft>
                          <a:spcPts val="0"/>
                        </a:spcAft>
                      </a:pPr>
                      <a:r>
                        <a:rPr lang="ru-RU" sz="1400" b="0" i="0" u="none" strike="noStrike" dirty="0">
                          <a:solidFill>
                            <a:srgbClr val="000000"/>
                          </a:solidFill>
                          <a:effectLst/>
                          <a:latin typeface="Times New Roman" charset="0"/>
                        </a:rPr>
                        <a:t>30</a:t>
                      </a:r>
                      <a:endParaRPr lang="ru-RU" dirty="0">
                        <a:effectLst/>
                      </a:endParaRPr>
                    </a:p>
                  </a:txBody>
                  <a:tcPr marL="63500" marR="63500" marT="63500" marB="63500"/>
                </a:tc>
                <a:tc>
                  <a:txBody>
                    <a:bodyPr/>
                    <a:lstStyle/>
                    <a:p>
                      <a:pPr rtl="0" fontAlgn="t">
                        <a:spcBef>
                          <a:spcPts val="0"/>
                        </a:spcBef>
                        <a:spcAft>
                          <a:spcPts val="0"/>
                        </a:spcAft>
                      </a:pPr>
                      <a:r>
                        <a:rPr lang="hr-HR" sz="1400" b="0" i="0" u="none" strike="noStrike" dirty="0">
                          <a:solidFill>
                            <a:srgbClr val="000000"/>
                          </a:solidFill>
                          <a:effectLst/>
                          <a:latin typeface="Times New Roman" charset="0"/>
                        </a:rPr>
                        <a:t>89.21</a:t>
                      </a:r>
                      <a:endParaRPr lang="hr-HR" dirty="0">
                        <a:effectLst/>
                      </a:endParaRPr>
                    </a:p>
                  </a:txBody>
                  <a:tcPr marL="63500" marR="63500" marT="63500" marB="63500"/>
                </a:tc>
                <a:tc>
                  <a:txBody>
                    <a:bodyPr/>
                    <a:lstStyle/>
                    <a:p>
                      <a:pPr rtl="0" fontAlgn="t">
                        <a:spcBef>
                          <a:spcPts val="0"/>
                        </a:spcBef>
                        <a:spcAft>
                          <a:spcPts val="0"/>
                        </a:spcAft>
                      </a:pPr>
                      <a:r>
                        <a:rPr lang="nb-NO" sz="1400" b="0" i="0" u="none" strike="noStrike" dirty="0">
                          <a:solidFill>
                            <a:srgbClr val="000000"/>
                          </a:solidFill>
                          <a:effectLst/>
                          <a:latin typeface="Times New Roman" charset="0"/>
                        </a:rPr>
                        <a:t>1.59</a:t>
                      </a:r>
                      <a:endParaRPr lang="nb-NO" dirty="0">
                        <a:effectLst/>
                      </a:endParaRPr>
                    </a:p>
                  </a:txBody>
                  <a:tcPr marL="63500" marR="63500" marT="63500" marB="63500"/>
                </a:tc>
                <a:extLst>
                  <a:ext uri="{0D108BD9-81ED-4DB2-BD59-A6C34878D82A}">
                    <a16:rowId xmlns:a16="http://schemas.microsoft.com/office/drawing/2014/main" val="10005"/>
                  </a:ext>
                </a:extLst>
              </a:tr>
            </a:tbl>
          </a:graphicData>
        </a:graphic>
      </p:graphicFrame>
      <p:pic>
        <p:nvPicPr>
          <p:cNvPr id="12" name="Изображение 11"/>
          <p:cNvPicPr>
            <a:picLocks noChangeAspect="1"/>
          </p:cNvPicPr>
          <p:nvPr/>
        </p:nvPicPr>
        <p:blipFill>
          <a:blip r:embed="rId3"/>
          <a:stretch>
            <a:fillRect/>
          </a:stretch>
        </p:blipFill>
        <p:spPr>
          <a:xfrm>
            <a:off x="2518928" y="839693"/>
            <a:ext cx="1542709" cy="796750"/>
          </a:xfrm>
          <a:prstGeom prst="rect">
            <a:avLst/>
          </a:prstGeom>
        </p:spPr>
      </p:pic>
      <p:pic>
        <p:nvPicPr>
          <p:cNvPr id="14" name="Изображение 13"/>
          <p:cNvPicPr>
            <a:picLocks noChangeAspect="1"/>
          </p:cNvPicPr>
          <p:nvPr/>
        </p:nvPicPr>
        <p:blipFill>
          <a:blip r:embed="rId4"/>
          <a:stretch>
            <a:fillRect/>
          </a:stretch>
        </p:blipFill>
        <p:spPr>
          <a:xfrm>
            <a:off x="4339498" y="831337"/>
            <a:ext cx="1417504" cy="822152"/>
          </a:xfrm>
          <a:prstGeom prst="rect">
            <a:avLst/>
          </a:prstGeom>
        </p:spPr>
      </p:pic>
      <p:pic>
        <p:nvPicPr>
          <p:cNvPr id="15" name="Изображение 14"/>
          <p:cNvPicPr>
            <a:picLocks noChangeAspect="1"/>
          </p:cNvPicPr>
          <p:nvPr/>
        </p:nvPicPr>
        <p:blipFill>
          <a:blip r:embed="rId5"/>
          <a:stretch>
            <a:fillRect/>
          </a:stretch>
        </p:blipFill>
        <p:spPr>
          <a:xfrm>
            <a:off x="233372" y="798407"/>
            <a:ext cx="2138132" cy="874492"/>
          </a:xfrm>
          <a:prstGeom prst="rect">
            <a:avLst/>
          </a:prstGeom>
        </p:spPr>
      </p:pic>
      <p:sp>
        <p:nvSpPr>
          <p:cNvPr id="16" name="TextBox 15"/>
          <p:cNvSpPr txBox="1"/>
          <p:nvPr/>
        </p:nvSpPr>
        <p:spPr>
          <a:xfrm>
            <a:off x="2931966" y="1875725"/>
            <a:ext cx="3288080" cy="646331"/>
          </a:xfrm>
          <a:prstGeom prst="rect">
            <a:avLst/>
          </a:prstGeom>
          <a:noFill/>
        </p:spPr>
        <p:txBody>
          <a:bodyPr wrap="none" rtlCol="0">
            <a:spAutoFit/>
          </a:bodyPr>
          <a:lstStyle/>
          <a:p>
            <a:r>
              <a:rPr lang="en-US" sz="1800" dirty="0"/>
              <a:t>800 000 sentences for training</a:t>
            </a:r>
          </a:p>
          <a:p>
            <a:r>
              <a:rPr lang="en-US" sz="1800" dirty="0"/>
              <a:t>200 000 for evaluation</a:t>
            </a:r>
            <a:endParaRPr lang="ru-RU" sz="1800" dirty="0"/>
          </a:p>
        </p:txBody>
      </p:sp>
    </p:spTree>
    <p:extLst>
      <p:ext uri="{BB962C8B-B14F-4D97-AF65-F5344CB8AC3E}">
        <p14:creationId xmlns:p14="http://schemas.microsoft.com/office/powerpoint/2010/main" val="154837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Deep learning based method</a:t>
            </a:r>
            <a:endParaRPr lang="ru-RU" dirty="0"/>
          </a:p>
        </p:txBody>
      </p:sp>
      <p:sp>
        <p:nvSpPr>
          <p:cNvPr id="3" name="Текст 2"/>
          <p:cNvSpPr>
            <a:spLocks noGrp="1"/>
          </p:cNvSpPr>
          <p:nvPr>
            <p:ph type="body" idx="1"/>
          </p:nvPr>
        </p:nvSpPr>
        <p:spPr>
          <a:xfrm>
            <a:off x="311700" y="1152475"/>
            <a:ext cx="8520600" cy="516837"/>
          </a:xfrm>
        </p:spPr>
        <p:txBody>
          <a:bodyPr/>
          <a:lstStyle/>
          <a:p>
            <a:r>
              <a:rPr lang="en-US"/>
              <a:t>Input:</a:t>
            </a:r>
            <a:endParaRPr lang="ru-RU" dirty="0"/>
          </a:p>
        </p:txBody>
      </p:sp>
      <p:sp>
        <p:nvSpPr>
          <p:cNvPr id="4" name="Текст 2"/>
          <p:cNvSpPr txBox="1">
            <a:spLocks/>
          </p:cNvSpPr>
          <p:nvPr/>
        </p:nvSpPr>
        <p:spPr>
          <a:xfrm>
            <a:off x="311700" y="1801868"/>
            <a:ext cx="8520600" cy="5168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dirty="0"/>
              <a:t>Output:</a:t>
            </a:r>
            <a:endParaRPr lang="ru-RU" dirty="0"/>
          </a:p>
        </p:txBody>
      </p:sp>
      <p:sp>
        <p:nvSpPr>
          <p:cNvPr id="6" name="TextBox 5"/>
          <p:cNvSpPr txBox="1"/>
          <p:nvPr/>
        </p:nvSpPr>
        <p:spPr>
          <a:xfrm>
            <a:off x="311700" y="1469257"/>
            <a:ext cx="2618024" cy="400110"/>
          </a:xfrm>
          <a:prstGeom prst="rect">
            <a:avLst/>
          </a:prstGeom>
          <a:noFill/>
        </p:spPr>
        <p:txBody>
          <a:bodyPr wrap="none" rtlCol="0">
            <a:spAutoFit/>
          </a:bodyPr>
          <a:lstStyle/>
          <a:p>
            <a:r>
              <a:rPr lang="en-US" sz="2000" dirty="0"/>
              <a:t>I never to be America</a:t>
            </a:r>
            <a:endParaRPr lang="ru-RU" sz="2000" dirty="0"/>
          </a:p>
        </p:txBody>
      </p:sp>
      <p:sp>
        <p:nvSpPr>
          <p:cNvPr id="7" name="TextBox 6"/>
          <p:cNvSpPr txBox="1"/>
          <p:nvPr/>
        </p:nvSpPr>
        <p:spPr>
          <a:xfrm>
            <a:off x="311700" y="2118650"/>
            <a:ext cx="3530134" cy="400110"/>
          </a:xfrm>
          <a:prstGeom prst="rect">
            <a:avLst/>
          </a:prstGeom>
          <a:noFill/>
        </p:spPr>
        <p:txBody>
          <a:bodyPr wrap="none" rtlCol="0">
            <a:spAutoFit/>
          </a:bodyPr>
          <a:lstStyle/>
          <a:p>
            <a:r>
              <a:rPr lang="en-US" sz="2000" dirty="0"/>
              <a:t>I have never been to America</a:t>
            </a:r>
            <a:endParaRPr lang="ru-RU" sz="2000" dirty="0"/>
          </a:p>
        </p:txBody>
      </p:sp>
      <p:sp>
        <p:nvSpPr>
          <p:cNvPr id="8" name="Текст 2"/>
          <p:cNvSpPr txBox="1">
            <a:spLocks/>
          </p:cNvSpPr>
          <p:nvPr/>
        </p:nvSpPr>
        <p:spPr>
          <a:xfrm>
            <a:off x="311700" y="3006084"/>
            <a:ext cx="8520600" cy="5168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a:t>Input:</a:t>
            </a:r>
            <a:endParaRPr lang="ru-RU" dirty="0"/>
          </a:p>
        </p:txBody>
      </p:sp>
      <p:sp>
        <p:nvSpPr>
          <p:cNvPr id="9" name="Текст 2"/>
          <p:cNvSpPr txBox="1">
            <a:spLocks/>
          </p:cNvSpPr>
          <p:nvPr/>
        </p:nvSpPr>
        <p:spPr>
          <a:xfrm>
            <a:off x="311700" y="3655477"/>
            <a:ext cx="8520600" cy="5168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dirty="0"/>
              <a:t>Output:</a:t>
            </a:r>
            <a:endParaRPr lang="ru-RU" dirty="0"/>
          </a:p>
        </p:txBody>
      </p:sp>
      <p:sp>
        <p:nvSpPr>
          <p:cNvPr id="10" name="TextBox 9"/>
          <p:cNvSpPr txBox="1"/>
          <p:nvPr/>
        </p:nvSpPr>
        <p:spPr>
          <a:xfrm>
            <a:off x="311700" y="3322866"/>
            <a:ext cx="3557384" cy="400110"/>
          </a:xfrm>
          <a:prstGeom prst="rect">
            <a:avLst/>
          </a:prstGeom>
          <a:noFill/>
        </p:spPr>
        <p:txBody>
          <a:bodyPr wrap="none" rtlCol="0">
            <a:spAutoFit/>
          </a:bodyPr>
          <a:lstStyle/>
          <a:p>
            <a:r>
              <a:rPr lang="en-US" sz="2000" dirty="0"/>
              <a:t>My mom to cook I a sandwich</a:t>
            </a:r>
            <a:endParaRPr lang="ru-RU" sz="2000" dirty="0"/>
          </a:p>
        </p:txBody>
      </p:sp>
      <p:sp>
        <p:nvSpPr>
          <p:cNvPr id="11" name="TextBox 10"/>
          <p:cNvSpPr txBox="1"/>
          <p:nvPr/>
        </p:nvSpPr>
        <p:spPr>
          <a:xfrm>
            <a:off x="311700" y="3972259"/>
            <a:ext cx="3687228" cy="400110"/>
          </a:xfrm>
          <a:prstGeom prst="rect">
            <a:avLst/>
          </a:prstGeom>
          <a:noFill/>
        </p:spPr>
        <p:txBody>
          <a:bodyPr wrap="none" rtlCol="0">
            <a:spAutoFit/>
          </a:bodyPr>
          <a:lstStyle/>
          <a:p>
            <a:r>
              <a:rPr lang="en-US" sz="2000" dirty="0"/>
              <a:t>My mom cooks me a sandwich</a:t>
            </a:r>
            <a:endParaRPr lang="ru-RU" sz="2000" dirty="0"/>
          </a:p>
        </p:txBody>
      </p:sp>
    </p:spTree>
    <p:extLst>
      <p:ext uri="{BB962C8B-B14F-4D97-AF65-F5344CB8AC3E}">
        <p14:creationId xmlns:p14="http://schemas.microsoft.com/office/powerpoint/2010/main" val="191996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Deep learning based method</a:t>
            </a:r>
            <a:endParaRPr lang="ru-RU" dirty="0"/>
          </a:p>
        </p:txBody>
      </p:sp>
      <p:sp>
        <p:nvSpPr>
          <p:cNvPr id="12" name="TextBox 11"/>
          <p:cNvSpPr txBox="1"/>
          <p:nvPr/>
        </p:nvSpPr>
        <p:spPr>
          <a:xfrm>
            <a:off x="871868" y="1988855"/>
            <a:ext cx="3583173" cy="1631216"/>
          </a:xfrm>
          <a:prstGeom prst="rect">
            <a:avLst/>
          </a:prstGeom>
          <a:noFill/>
        </p:spPr>
        <p:txBody>
          <a:bodyPr wrap="square" rtlCol="0">
            <a:spAutoFit/>
          </a:bodyPr>
          <a:lstStyle/>
          <a:p>
            <a:r>
              <a:rPr lang="en-US" sz="2000" dirty="0">
                <a:solidFill>
                  <a:srgbClr val="00B050"/>
                </a:solidFill>
              </a:rPr>
              <a:t>+</a:t>
            </a:r>
            <a:r>
              <a:rPr lang="en-US" sz="2000" dirty="0"/>
              <a:t> Works with grammatically complicated sentences </a:t>
            </a:r>
          </a:p>
          <a:p>
            <a:r>
              <a:rPr lang="en-US" sz="2000" dirty="0">
                <a:solidFill>
                  <a:srgbClr val="00B050"/>
                </a:solidFill>
              </a:rPr>
              <a:t>+</a:t>
            </a:r>
            <a:r>
              <a:rPr lang="en-US" sz="2000" dirty="0"/>
              <a:t> No manually dataset collecting</a:t>
            </a:r>
          </a:p>
          <a:p>
            <a:r>
              <a:rPr lang="en-US" sz="2000" dirty="0">
                <a:solidFill>
                  <a:srgbClr val="00B050"/>
                </a:solidFill>
              </a:rPr>
              <a:t>+</a:t>
            </a:r>
            <a:r>
              <a:rPr lang="en-US" sz="2000" dirty="0"/>
              <a:t> High translation accuracy</a:t>
            </a:r>
            <a:endParaRPr lang="ru-RU" sz="2000" dirty="0"/>
          </a:p>
        </p:txBody>
      </p:sp>
      <p:sp>
        <p:nvSpPr>
          <p:cNvPr id="13" name="TextBox 12"/>
          <p:cNvSpPr txBox="1"/>
          <p:nvPr/>
        </p:nvSpPr>
        <p:spPr>
          <a:xfrm>
            <a:off x="4798828" y="1988855"/>
            <a:ext cx="4228214" cy="1631216"/>
          </a:xfrm>
          <a:prstGeom prst="rect">
            <a:avLst/>
          </a:prstGeom>
          <a:noFill/>
        </p:spPr>
        <p:txBody>
          <a:bodyPr wrap="square" rtlCol="0">
            <a:spAutoFit/>
          </a:bodyPr>
          <a:lstStyle/>
          <a:p>
            <a:r>
              <a:rPr lang="en-US" sz="2000" dirty="0">
                <a:solidFill>
                  <a:srgbClr val="D34725"/>
                </a:solidFill>
              </a:rPr>
              <a:t>-</a:t>
            </a:r>
            <a:r>
              <a:rPr lang="en-US" sz="2000" dirty="0"/>
              <a:t> Hard to set up learning process</a:t>
            </a:r>
          </a:p>
          <a:p>
            <a:r>
              <a:rPr lang="en-US" sz="2000" dirty="0">
                <a:solidFill>
                  <a:srgbClr val="D34725"/>
                </a:solidFill>
              </a:rPr>
              <a:t>-</a:t>
            </a:r>
            <a:r>
              <a:rPr lang="en-US" sz="2000" dirty="0"/>
              <a:t> Needs powerful firmware and GPU</a:t>
            </a:r>
          </a:p>
          <a:p>
            <a:r>
              <a:rPr lang="en-US" sz="2000" dirty="0">
                <a:solidFill>
                  <a:srgbClr val="D34725"/>
                </a:solidFill>
              </a:rPr>
              <a:t>-</a:t>
            </a:r>
            <a:r>
              <a:rPr lang="en-US" sz="2000" dirty="0"/>
              <a:t> Each training session takes about 20 hours on Tesla GPU</a:t>
            </a:r>
            <a:endParaRPr lang="ru-RU" sz="2000" dirty="0"/>
          </a:p>
        </p:txBody>
      </p:sp>
    </p:spTree>
    <p:extLst>
      <p:ext uri="{BB962C8B-B14F-4D97-AF65-F5344CB8AC3E}">
        <p14:creationId xmlns:p14="http://schemas.microsoft.com/office/powerpoint/2010/main" val="83254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r>
              <a:rPr lang="en-US" dirty="0"/>
              <a:t>Acknowledgements</a:t>
            </a:r>
          </a:p>
        </p:txBody>
      </p:sp>
      <p:sp>
        <p:nvSpPr>
          <p:cNvPr id="5" name="Прямоугольник 4"/>
          <p:cNvSpPr/>
          <p:nvPr/>
        </p:nvSpPr>
        <p:spPr>
          <a:xfrm>
            <a:off x="812800" y="1168400"/>
            <a:ext cx="7708900" cy="3416320"/>
          </a:xfrm>
          <a:prstGeom prst="rect">
            <a:avLst/>
          </a:prstGeom>
        </p:spPr>
        <p:txBody>
          <a:bodyPr wrap="square">
            <a:spAutoFit/>
          </a:bodyPr>
          <a:lstStyle/>
          <a:p>
            <a:pPr>
              <a:lnSpc>
                <a:spcPct val="150000"/>
              </a:lnSpc>
            </a:pPr>
            <a:r>
              <a:rPr lang="en-US" sz="2400" dirty="0"/>
              <a:t>The authors would like to thank Prof. J. </a:t>
            </a:r>
            <a:r>
              <a:rPr lang="en-US" sz="2400" dirty="0" err="1"/>
              <a:t>Dekelver</a:t>
            </a:r>
            <a:r>
              <a:rPr lang="en-US" sz="2400" dirty="0"/>
              <a:t>, Inclusion Research Coordinator at Thomas More University College (</a:t>
            </a:r>
            <a:r>
              <a:rPr lang="en-US" sz="2400" dirty="0" err="1"/>
              <a:t>Geel</a:t>
            </a:r>
            <a:r>
              <a:rPr lang="en-US" sz="2400" dirty="0"/>
              <a:t>, Belgium), and also staff and children from Regional Rehabilitation Center for disabled children </a:t>
            </a:r>
            <a:r>
              <a:rPr lang="en-US" sz="2400" dirty="0" err="1"/>
              <a:t>Nadezhda</a:t>
            </a:r>
            <a:r>
              <a:rPr lang="en-US" sz="2400" dirty="0"/>
              <a:t> (</a:t>
            </a:r>
            <a:r>
              <a:rPr lang="en-US" sz="2400" dirty="0" err="1"/>
              <a:t>Volzhsky</a:t>
            </a:r>
            <a:r>
              <a:rPr lang="en-US" sz="2400" dirty="0"/>
              <a:t>, Russia) for their assistance in designing and testing.</a:t>
            </a:r>
          </a:p>
        </p:txBody>
      </p:sp>
    </p:spTree>
    <p:extLst>
      <p:ext uri="{BB962C8B-B14F-4D97-AF65-F5344CB8AC3E}">
        <p14:creationId xmlns:p14="http://schemas.microsoft.com/office/powerpoint/2010/main" val="317564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r>
              <a:rPr lang="en-US" dirty="0"/>
              <a:t>References	</a:t>
            </a:r>
          </a:p>
        </p:txBody>
      </p:sp>
      <p:sp>
        <p:nvSpPr>
          <p:cNvPr id="5" name="Прямоугольник 4"/>
          <p:cNvSpPr/>
          <p:nvPr/>
        </p:nvSpPr>
        <p:spPr>
          <a:xfrm>
            <a:off x="812800" y="1168400"/>
            <a:ext cx="7708900" cy="3539430"/>
          </a:xfrm>
          <a:prstGeom prst="rect">
            <a:avLst/>
          </a:prstGeom>
        </p:spPr>
        <p:txBody>
          <a:bodyPr wrap="square">
            <a:spAutoFit/>
          </a:bodyPr>
          <a:lstStyle/>
          <a:p>
            <a:pPr marL="342900" indent="-342900">
              <a:buFont typeface="+mj-lt"/>
              <a:buAutoNum type="arabicPeriod"/>
            </a:pPr>
            <a:r>
              <a:rPr lang="en-US" sz="1600" dirty="0"/>
              <a:t>V. </a:t>
            </a:r>
            <a:r>
              <a:rPr lang="en-US" sz="1600" dirty="0" err="1"/>
              <a:t>Vandeghinste</a:t>
            </a:r>
            <a:r>
              <a:rPr lang="en-US" sz="1600" dirty="0"/>
              <a:t> and I. </a:t>
            </a:r>
            <a:r>
              <a:rPr lang="en-US" sz="1600" dirty="0" err="1"/>
              <a:t>Schuurman</a:t>
            </a:r>
            <a:r>
              <a:rPr lang="en-US" sz="1600" dirty="0"/>
              <a:t>, Linking Pictographs to </a:t>
            </a:r>
            <a:r>
              <a:rPr lang="en-US" sz="1600" dirty="0" err="1"/>
              <a:t>Synsets</a:t>
            </a:r>
            <a:r>
              <a:rPr lang="en-US" sz="1600" dirty="0"/>
              <a:t>: Sclera2Cornetto, in LREC 2012 Proceedings of the 9th International Conference on Language Resources and Evaluation, 2014, pp. 34043410.</a:t>
            </a:r>
          </a:p>
          <a:p>
            <a:pPr marL="342900" indent="-342900">
              <a:buFont typeface="+mj-lt"/>
              <a:buAutoNum type="arabicPeriod"/>
            </a:pPr>
            <a:r>
              <a:rPr lang="en-US" sz="1600" dirty="0"/>
              <a:t>M. </a:t>
            </a:r>
            <a:r>
              <a:rPr lang="en-US" sz="1600" dirty="0" err="1"/>
              <a:t>Kultsova</a:t>
            </a:r>
            <a:r>
              <a:rPr lang="en-US" sz="1600" dirty="0"/>
              <a:t>, R. </a:t>
            </a:r>
            <a:r>
              <a:rPr lang="en-US" sz="1600" dirty="0" err="1"/>
              <a:t>Romanenko</a:t>
            </a:r>
            <a:r>
              <a:rPr lang="en-US" sz="1600" dirty="0"/>
              <a:t>, I. </a:t>
            </a:r>
            <a:r>
              <a:rPr lang="en-US" sz="1600" dirty="0" err="1"/>
              <a:t>Zhukova</a:t>
            </a:r>
            <a:r>
              <a:rPr lang="en-US" sz="1600" dirty="0"/>
              <a:t>, A. </a:t>
            </a:r>
            <a:r>
              <a:rPr lang="en-US" sz="1600" dirty="0" err="1"/>
              <a:t>Usov</a:t>
            </a:r>
            <a:r>
              <a:rPr lang="en-US" sz="1600" dirty="0"/>
              <a:t>, N. </a:t>
            </a:r>
            <a:r>
              <a:rPr lang="en-US" sz="1600" dirty="0" err="1"/>
              <a:t>Penskoy</a:t>
            </a:r>
            <a:r>
              <a:rPr lang="en-US" sz="1600" dirty="0"/>
              <a:t>, T. </a:t>
            </a:r>
            <a:r>
              <a:rPr lang="en-US" sz="1600" dirty="0" err="1"/>
              <a:t>Potapova</a:t>
            </a:r>
            <a:r>
              <a:rPr lang="en-US" sz="1600" dirty="0"/>
              <a:t>, “Assistive mobile application for support of mobility and communication of people with IDD”, in Proc. </a:t>
            </a:r>
            <a:r>
              <a:rPr lang="en-US" sz="1600" dirty="0" err="1"/>
              <a:t>MobileHCI</a:t>
            </a:r>
            <a:r>
              <a:rPr lang="en-US" sz="1600" dirty="0"/>
              <a:t> ’16 Conf., Sep. 2016. </a:t>
            </a:r>
          </a:p>
          <a:p>
            <a:pPr marL="342900" indent="-342900">
              <a:buFont typeface="+mj-lt"/>
              <a:buAutoNum type="arabicPeriod"/>
            </a:pPr>
            <a:r>
              <a:rPr lang="en-US" sz="1600" dirty="0"/>
              <a:t>Text2Picto, </a:t>
            </a:r>
            <a:r>
              <a:rPr lang="en-US" sz="1600" dirty="0">
                <a:hlinkClick r:id="rId3"/>
              </a:rPr>
              <a:t>http://webservices.ccl.kuleuven.be/picto/</a:t>
            </a:r>
            <a:r>
              <a:rPr lang="en-US" sz="1600" dirty="0"/>
              <a:t>.</a:t>
            </a:r>
          </a:p>
          <a:p>
            <a:pPr marL="342900" indent="-342900">
              <a:buFont typeface="+mj-lt"/>
              <a:buAutoNum type="arabicPeriod"/>
            </a:pPr>
            <a:r>
              <a:rPr lang="en-US" sz="1600" dirty="0"/>
              <a:t>R. </a:t>
            </a:r>
            <a:r>
              <a:rPr lang="en-US" sz="1600" dirty="0" err="1"/>
              <a:t>Mihalcea</a:t>
            </a:r>
            <a:r>
              <a:rPr lang="en-US" sz="1600" dirty="0"/>
              <a:t> and C. Leong, Toward Communicating Simple Sentences Using Pictorial Representations, Machine Translation, vol. 22, no. 3, pp. 153173, 2009.</a:t>
            </a:r>
          </a:p>
          <a:p>
            <a:pPr marL="342900" indent="-342900">
              <a:buFont typeface="+mj-lt"/>
              <a:buAutoNum type="arabicPeriod"/>
            </a:pPr>
            <a:r>
              <a:rPr lang="en-US" sz="1600" dirty="0"/>
              <a:t>L. Sevens, V. </a:t>
            </a:r>
            <a:r>
              <a:rPr lang="en-US" sz="1600" dirty="0" err="1"/>
              <a:t>Vandeghinste</a:t>
            </a:r>
            <a:r>
              <a:rPr lang="en-US" sz="1600" dirty="0"/>
              <a:t>, and F. Van </a:t>
            </a:r>
            <a:r>
              <a:rPr lang="en-US" sz="1600" dirty="0" err="1"/>
              <a:t>Eynde</a:t>
            </a:r>
            <a:r>
              <a:rPr lang="en-US" sz="1600" dirty="0"/>
              <a:t>, Improving the Precision of </a:t>
            </a:r>
            <a:r>
              <a:rPr lang="en-US" sz="1600" dirty="0" err="1"/>
              <a:t>Synset</a:t>
            </a:r>
            <a:r>
              <a:rPr lang="en-US" sz="1600" dirty="0"/>
              <a:t> Links Between Cornetto and Princeton WordNet, in LG-LP 2014 Proceedings of the COLING Workshop on Lexical and Grammatical Resources for Language Processing, 2014.</a:t>
            </a:r>
          </a:p>
        </p:txBody>
      </p:sp>
    </p:spTree>
    <p:extLst>
      <p:ext uri="{BB962C8B-B14F-4D97-AF65-F5344CB8AC3E}">
        <p14:creationId xmlns:p14="http://schemas.microsoft.com/office/powerpoint/2010/main" val="100790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60775" y="181900"/>
            <a:ext cx="8520600" cy="572700"/>
          </a:xfrm>
          <a:prstGeom prst="rect">
            <a:avLst/>
          </a:prstGeom>
        </p:spPr>
        <p:txBody>
          <a:bodyPr lIns="91425" tIns="91425" rIns="91425" bIns="91425" anchor="t" anchorCtr="0">
            <a:noAutofit/>
          </a:bodyPr>
          <a:lstStyle/>
          <a:p>
            <a:pPr lvl="0">
              <a:spcBef>
                <a:spcPts val="0"/>
              </a:spcBef>
              <a:buNone/>
            </a:pPr>
            <a:r>
              <a:rPr lang="ru" dirty="0"/>
              <a:t>Alternative communication systems</a:t>
            </a:r>
          </a:p>
        </p:txBody>
      </p:sp>
      <p:pic>
        <p:nvPicPr>
          <p:cNvPr id="89" name="Shape 89"/>
          <p:cNvPicPr preferRelativeResize="0"/>
          <p:nvPr/>
        </p:nvPicPr>
        <p:blipFill>
          <a:blip r:embed="rId3">
            <a:alphaModFix/>
          </a:blip>
          <a:stretch>
            <a:fillRect/>
          </a:stretch>
        </p:blipFill>
        <p:spPr>
          <a:xfrm>
            <a:off x="1043100" y="1200700"/>
            <a:ext cx="7632600" cy="3985224"/>
          </a:xfrm>
          <a:prstGeom prst="rect">
            <a:avLst/>
          </a:prstGeom>
          <a:noFill/>
          <a:ln>
            <a:noFill/>
          </a:ln>
        </p:spPr>
      </p:pic>
      <p:sp>
        <p:nvSpPr>
          <p:cNvPr id="90" name="Shape 90"/>
          <p:cNvSpPr txBox="1"/>
          <p:nvPr/>
        </p:nvSpPr>
        <p:spPr>
          <a:xfrm>
            <a:off x="260775" y="868700"/>
            <a:ext cx="5212800" cy="570300"/>
          </a:xfrm>
          <a:prstGeom prst="rect">
            <a:avLst/>
          </a:prstGeom>
          <a:noFill/>
          <a:ln>
            <a:noFill/>
          </a:ln>
        </p:spPr>
        <p:txBody>
          <a:bodyPr lIns="91425" tIns="91425" rIns="91425" bIns="91425" anchor="t" anchorCtr="0">
            <a:noAutofit/>
          </a:bodyPr>
          <a:lstStyle/>
          <a:p>
            <a:pPr lvl="0">
              <a:spcBef>
                <a:spcPts val="0"/>
              </a:spcBef>
              <a:buNone/>
            </a:pPr>
            <a:r>
              <a:rPr lang="ru" dirty="0"/>
              <a:t>Augmentative and alternative communication (AAC) is an umbrella term that encompasses the communication methods used to supplement or replace speech or writing for those with impairments in the production or comprehension of spoken or written language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000" y="432325"/>
            <a:ext cx="8520600" cy="572700"/>
          </a:xfrm>
        </p:spPr>
        <p:txBody>
          <a:bodyPr/>
          <a:lstStyle/>
          <a:p>
            <a:pPr algn="ctr"/>
            <a:r>
              <a:rPr lang="en-US" sz="5400" dirty="0"/>
              <a:t>Thanks for your attention</a:t>
            </a:r>
          </a:p>
        </p:txBody>
      </p:sp>
    </p:spTree>
    <p:extLst>
      <p:ext uri="{BB962C8B-B14F-4D97-AF65-F5344CB8AC3E}">
        <p14:creationId xmlns:p14="http://schemas.microsoft.com/office/powerpoint/2010/main" val="8822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60775" y="181900"/>
            <a:ext cx="8520600" cy="572700"/>
          </a:xfrm>
          <a:prstGeom prst="rect">
            <a:avLst/>
          </a:prstGeom>
        </p:spPr>
        <p:txBody>
          <a:bodyPr lIns="91425" tIns="91425" rIns="91425" bIns="91425" anchor="t" anchorCtr="0">
            <a:noAutofit/>
          </a:bodyPr>
          <a:lstStyle/>
          <a:p>
            <a:pPr lvl="0">
              <a:spcBef>
                <a:spcPts val="0"/>
              </a:spcBef>
              <a:buNone/>
            </a:pPr>
            <a:r>
              <a:rPr lang="ru" dirty="0"/>
              <a:t>Alternative communication systems</a:t>
            </a:r>
          </a:p>
        </p:txBody>
      </p:sp>
      <p:sp>
        <p:nvSpPr>
          <p:cNvPr id="90" name="Shape 90"/>
          <p:cNvSpPr txBox="1"/>
          <p:nvPr/>
        </p:nvSpPr>
        <p:spPr>
          <a:xfrm>
            <a:off x="260775" y="868700"/>
            <a:ext cx="5212800" cy="570300"/>
          </a:xfrm>
          <a:prstGeom prst="rect">
            <a:avLst/>
          </a:prstGeom>
          <a:noFill/>
          <a:ln>
            <a:noFill/>
          </a:ln>
        </p:spPr>
        <p:txBody>
          <a:bodyPr lIns="91425" tIns="91425" rIns="91425" bIns="91425" anchor="t" anchorCtr="0">
            <a:noAutofit/>
          </a:bodyPr>
          <a:lstStyle/>
          <a:p>
            <a:pPr lvl="0"/>
            <a:r>
              <a:rPr lang="en-US" dirty="0"/>
              <a:t>Pictograph exchange system encourages and models speech along with the picture exchange. There are different pictogram sets and notations like Sclera, Beta, and PECS</a:t>
            </a:r>
            <a:endParaRPr lang="ru" dirty="0"/>
          </a:p>
        </p:txBody>
      </p:sp>
      <p:pic>
        <p:nvPicPr>
          <p:cNvPr id="1026" name="Picture 2" descr="Картинки по запросу PE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263" y="2263324"/>
            <a:ext cx="1182396" cy="1196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Sclera pictograp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467" y="181900"/>
            <a:ext cx="1345988" cy="10556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97263" y="1508287"/>
            <a:ext cx="1124026" cy="584775"/>
          </a:xfrm>
          <a:prstGeom prst="rect">
            <a:avLst/>
          </a:prstGeom>
          <a:noFill/>
        </p:spPr>
        <p:txBody>
          <a:bodyPr wrap="none" rtlCol="0">
            <a:spAutoFit/>
          </a:bodyPr>
          <a:lstStyle/>
          <a:p>
            <a:r>
              <a:rPr lang="en-US" sz="3200" b="1" dirty="0">
                <a:solidFill>
                  <a:srgbClr val="0070C0"/>
                </a:solidFill>
                <a:latin typeface="Aharoni" panose="02010803020104030203" pitchFamily="2" charset="-79"/>
                <a:cs typeface="Aharoni" panose="02010803020104030203" pitchFamily="2" charset="-79"/>
              </a:rPr>
              <a:t>BETA</a:t>
            </a:r>
            <a:endParaRPr lang="en-US" b="1" dirty="0">
              <a:solidFill>
                <a:srgbClr val="0070C0"/>
              </a:solidFill>
              <a:latin typeface="Aharoni" panose="02010803020104030203" pitchFamily="2" charset="-79"/>
              <a:cs typeface="Aharoni" panose="02010803020104030203" pitchFamily="2" charset="-79"/>
            </a:endParaRPr>
          </a:p>
        </p:txBody>
      </p:sp>
      <p:pic>
        <p:nvPicPr>
          <p:cNvPr id="1032" name="Picture 8" descr="Картинки по запросу Beta pictograp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05273"/>
            <a:ext cx="3870962" cy="33167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Похожее изображени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684" y="2000473"/>
            <a:ext cx="3460857" cy="312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9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19700" y="140225"/>
            <a:ext cx="8520600" cy="572700"/>
          </a:xfrm>
          <a:prstGeom prst="rect">
            <a:avLst/>
          </a:prstGeom>
        </p:spPr>
        <p:txBody>
          <a:bodyPr lIns="91425" tIns="91425" rIns="91425" bIns="91425" anchor="t" anchorCtr="0">
            <a:noAutofit/>
          </a:bodyPr>
          <a:lstStyle/>
          <a:p>
            <a:pPr lvl="0" rtl="0">
              <a:spcBef>
                <a:spcPts val="0"/>
              </a:spcBef>
              <a:buNone/>
            </a:pPr>
            <a:r>
              <a:rPr lang="en-US" dirty="0"/>
              <a:t>Text to pictographs translation</a:t>
            </a:r>
            <a:endParaRPr lang="ru" dirty="0"/>
          </a:p>
        </p:txBody>
      </p:sp>
      <p:pic>
        <p:nvPicPr>
          <p:cNvPr id="2050" name="Picture 2" descr="Картинки по запросу телефон png"/>
          <p:cNvPicPr>
            <a:picLocks noChangeAspect="1" noChangeArrowheads="1"/>
          </p:cNvPicPr>
          <p:nvPr/>
        </p:nvPicPr>
        <p:blipFill rotWithShape="1">
          <a:blip r:embed="rId3">
            <a:extLst>
              <a:ext uri="{28A0092B-C50C-407E-A947-70E740481C1C}">
                <a14:useLocalDpi xmlns:a14="http://schemas.microsoft.com/office/drawing/2010/main" val="0"/>
              </a:ext>
            </a:extLst>
          </a:blip>
          <a:srcRect r="24754" b="17967"/>
          <a:stretch/>
        </p:blipFill>
        <p:spPr bwMode="auto">
          <a:xfrm>
            <a:off x="4419286" y="1969775"/>
            <a:ext cx="4724121" cy="3173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охожее изображение"/>
          <p:cNvPicPr>
            <a:picLocks noChangeAspect="1" noChangeArrowheads="1"/>
          </p:cNvPicPr>
          <p:nvPr/>
        </p:nvPicPr>
        <p:blipFill rotWithShape="1">
          <a:blip r:embed="rId4">
            <a:extLst>
              <a:ext uri="{28A0092B-C50C-407E-A947-70E740481C1C}">
                <a14:useLocalDpi xmlns:a14="http://schemas.microsoft.com/office/drawing/2010/main" val="0"/>
              </a:ext>
            </a:extLst>
          </a:blip>
          <a:srcRect l="15331" b="19145"/>
          <a:stretch/>
        </p:blipFill>
        <p:spPr bwMode="auto">
          <a:xfrm>
            <a:off x="0" y="991394"/>
            <a:ext cx="2743200" cy="4152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28700" y="1617645"/>
            <a:ext cx="1168400" cy="1938992"/>
          </a:xfrm>
          <a:prstGeom prst="rect">
            <a:avLst/>
          </a:prstGeom>
          <a:noFill/>
        </p:spPr>
        <p:txBody>
          <a:bodyPr wrap="square" rtlCol="0">
            <a:spAutoFit/>
          </a:bodyPr>
          <a:lstStyle/>
          <a:p>
            <a:pPr algn="ctr"/>
            <a:r>
              <a:rPr lang="en-US" sz="3000" dirty="0"/>
              <a:t>I want a red apple</a:t>
            </a:r>
          </a:p>
        </p:txBody>
      </p:sp>
      <p:sp>
        <p:nvSpPr>
          <p:cNvPr id="3" name="Дуга 2"/>
          <p:cNvSpPr/>
          <p:nvPr/>
        </p:nvSpPr>
        <p:spPr>
          <a:xfrm rot="2403191">
            <a:off x="2567330" y="2137429"/>
            <a:ext cx="1600200" cy="1733947"/>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Дуга 7"/>
          <p:cNvSpPr/>
          <p:nvPr/>
        </p:nvSpPr>
        <p:spPr>
          <a:xfrm rot="2403191">
            <a:off x="2693039" y="2421423"/>
            <a:ext cx="1065521" cy="1165956"/>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Дуга 8"/>
          <p:cNvSpPr/>
          <p:nvPr/>
        </p:nvSpPr>
        <p:spPr>
          <a:xfrm rot="2403191">
            <a:off x="2581987" y="2591805"/>
            <a:ext cx="813932" cy="825193"/>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Овал 3"/>
          <p:cNvSpPr/>
          <p:nvPr/>
        </p:nvSpPr>
        <p:spPr>
          <a:xfrm>
            <a:off x="2958036" y="2870199"/>
            <a:ext cx="194451" cy="2294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p:cNvPicPr>
            <a:picLocks noChangeAspect="1"/>
          </p:cNvPicPr>
          <p:nvPr/>
        </p:nvPicPr>
        <p:blipFill>
          <a:blip r:embed="rId5"/>
          <a:stretch>
            <a:fillRect/>
          </a:stretch>
        </p:blipFill>
        <p:spPr>
          <a:xfrm>
            <a:off x="5481638" y="2536340"/>
            <a:ext cx="1693598" cy="849312"/>
          </a:xfrm>
          <a:prstGeom prst="rect">
            <a:avLst/>
          </a:prstGeom>
        </p:spPr>
      </p:pic>
      <p:pic>
        <p:nvPicPr>
          <p:cNvPr id="6" name="Рисунок 5"/>
          <p:cNvPicPr>
            <a:picLocks noChangeAspect="1"/>
          </p:cNvPicPr>
          <p:nvPr/>
        </p:nvPicPr>
        <p:blipFill>
          <a:blip r:embed="rId6"/>
          <a:stretch>
            <a:fillRect/>
          </a:stretch>
        </p:blipFill>
        <p:spPr>
          <a:xfrm>
            <a:off x="5481639" y="3385652"/>
            <a:ext cx="1693598" cy="846799"/>
          </a:xfrm>
          <a:prstGeom prst="rect">
            <a:avLst/>
          </a:prstGeom>
        </p:spPr>
      </p:pic>
    </p:spTree>
    <p:extLst>
      <p:ext uri="{BB962C8B-B14F-4D97-AF65-F5344CB8AC3E}">
        <p14:creationId xmlns:p14="http://schemas.microsoft.com/office/powerpoint/2010/main" val="74960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ru"/>
              <a:t>Text2Picto extension</a:t>
            </a:r>
          </a:p>
        </p:txBody>
      </p:sp>
      <p:pic>
        <p:nvPicPr>
          <p:cNvPr id="96" name="Shape 96"/>
          <p:cNvPicPr preferRelativeResize="0"/>
          <p:nvPr/>
        </p:nvPicPr>
        <p:blipFill>
          <a:blip r:embed="rId3">
            <a:alphaModFix/>
          </a:blip>
          <a:stretch>
            <a:fillRect/>
          </a:stretch>
        </p:blipFill>
        <p:spPr>
          <a:xfrm>
            <a:off x="152400" y="1170125"/>
            <a:ext cx="8551342" cy="382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ru" dirty="0"/>
              <a:t>Web-service for translation </a:t>
            </a:r>
            <a:r>
              <a:rPr lang="en-US" dirty="0"/>
              <a:t>pictographs into text</a:t>
            </a:r>
            <a:endParaRPr lang="ru" dirty="0"/>
          </a:p>
        </p:txBody>
      </p:sp>
      <p:pic>
        <p:nvPicPr>
          <p:cNvPr id="102" name="Shape 102"/>
          <p:cNvPicPr preferRelativeResize="0"/>
          <p:nvPr/>
        </p:nvPicPr>
        <p:blipFill rotWithShape="1">
          <a:blip r:embed="rId3">
            <a:alphaModFix/>
          </a:blip>
          <a:srcRect t="21315"/>
          <a:stretch/>
        </p:blipFill>
        <p:spPr>
          <a:xfrm>
            <a:off x="1586250" y="1271725"/>
            <a:ext cx="5610475" cy="2014474"/>
          </a:xfrm>
          <a:prstGeom prst="rect">
            <a:avLst/>
          </a:prstGeom>
          <a:noFill/>
          <a:ln>
            <a:noFill/>
          </a:ln>
        </p:spPr>
      </p:pic>
      <p:sp>
        <p:nvSpPr>
          <p:cNvPr id="103" name="Shape 103"/>
          <p:cNvSpPr txBox="1"/>
          <p:nvPr/>
        </p:nvSpPr>
        <p:spPr>
          <a:xfrm>
            <a:off x="2140525" y="3944150"/>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dirty="0"/>
              <a:t>He</a:t>
            </a:r>
          </a:p>
        </p:txBody>
      </p:sp>
      <p:sp>
        <p:nvSpPr>
          <p:cNvPr id="104" name="Shape 104"/>
          <p:cNvSpPr txBox="1"/>
          <p:nvPr/>
        </p:nvSpPr>
        <p:spPr>
          <a:xfrm>
            <a:off x="3587750" y="3964838"/>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a:t>to want</a:t>
            </a:r>
          </a:p>
        </p:txBody>
      </p:sp>
      <p:sp>
        <p:nvSpPr>
          <p:cNvPr id="105" name="Shape 105"/>
          <p:cNvSpPr txBox="1"/>
          <p:nvPr/>
        </p:nvSpPr>
        <p:spPr>
          <a:xfrm>
            <a:off x="5311463" y="3944150"/>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a:t>an apple</a:t>
            </a:r>
          </a:p>
        </p:txBody>
      </p:sp>
      <p:sp>
        <p:nvSpPr>
          <p:cNvPr id="13" name="Shape 109"/>
          <p:cNvSpPr/>
          <p:nvPr/>
        </p:nvSpPr>
        <p:spPr>
          <a:xfrm>
            <a:off x="2377700" y="3389487"/>
            <a:ext cx="323100" cy="4848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10"/>
          <p:cNvSpPr/>
          <p:nvPr/>
        </p:nvSpPr>
        <p:spPr>
          <a:xfrm>
            <a:off x="4194562" y="3389487"/>
            <a:ext cx="323100" cy="4848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11"/>
          <p:cNvSpPr/>
          <p:nvPr/>
        </p:nvSpPr>
        <p:spPr>
          <a:xfrm>
            <a:off x="6011450" y="3389487"/>
            <a:ext cx="323100" cy="4848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2688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ru" dirty="0"/>
              <a:t>Web-service for translation </a:t>
            </a:r>
            <a:r>
              <a:rPr lang="en-US" dirty="0"/>
              <a:t>pictographs into text</a:t>
            </a:r>
            <a:endParaRPr lang="ru" dirty="0"/>
          </a:p>
        </p:txBody>
      </p:sp>
      <p:sp>
        <p:nvSpPr>
          <p:cNvPr id="106" name="Shape 106"/>
          <p:cNvSpPr txBox="1"/>
          <p:nvPr/>
        </p:nvSpPr>
        <p:spPr>
          <a:xfrm>
            <a:off x="1859413" y="4357589"/>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a:t>He</a:t>
            </a:r>
          </a:p>
        </p:txBody>
      </p:sp>
      <p:sp>
        <p:nvSpPr>
          <p:cNvPr id="107" name="Shape 107"/>
          <p:cNvSpPr txBox="1"/>
          <p:nvPr/>
        </p:nvSpPr>
        <p:spPr>
          <a:xfrm>
            <a:off x="3468601" y="4357589"/>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dirty="0"/>
              <a:t>wants</a:t>
            </a:r>
          </a:p>
        </p:txBody>
      </p:sp>
      <p:sp>
        <p:nvSpPr>
          <p:cNvPr id="108" name="Shape 108"/>
          <p:cNvSpPr txBox="1"/>
          <p:nvPr/>
        </p:nvSpPr>
        <p:spPr>
          <a:xfrm>
            <a:off x="5077789" y="4357589"/>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dirty="0"/>
              <a:t>an apple</a:t>
            </a:r>
          </a:p>
        </p:txBody>
      </p:sp>
      <p:pic>
        <p:nvPicPr>
          <p:cNvPr id="13" name="Shape 102"/>
          <p:cNvPicPr preferRelativeResize="0"/>
          <p:nvPr/>
        </p:nvPicPr>
        <p:blipFill rotWithShape="1">
          <a:blip r:embed="rId3">
            <a:alphaModFix/>
          </a:blip>
          <a:srcRect t="21315"/>
          <a:stretch/>
        </p:blipFill>
        <p:spPr>
          <a:xfrm>
            <a:off x="1419438" y="1720459"/>
            <a:ext cx="5610475" cy="2014474"/>
          </a:xfrm>
          <a:prstGeom prst="rect">
            <a:avLst/>
          </a:prstGeom>
          <a:noFill/>
          <a:ln>
            <a:noFill/>
          </a:ln>
        </p:spPr>
      </p:pic>
      <p:sp>
        <p:nvSpPr>
          <p:cNvPr id="14" name="Shape 103"/>
          <p:cNvSpPr txBox="1"/>
          <p:nvPr/>
        </p:nvSpPr>
        <p:spPr>
          <a:xfrm>
            <a:off x="2084714" y="1069617"/>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dirty="0"/>
              <a:t>He</a:t>
            </a:r>
          </a:p>
        </p:txBody>
      </p:sp>
      <p:sp>
        <p:nvSpPr>
          <p:cNvPr id="15" name="Shape 104"/>
          <p:cNvSpPr txBox="1"/>
          <p:nvPr/>
        </p:nvSpPr>
        <p:spPr>
          <a:xfrm>
            <a:off x="3468601" y="1117159"/>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dirty="0"/>
              <a:t>to want</a:t>
            </a:r>
          </a:p>
        </p:txBody>
      </p:sp>
      <p:sp>
        <p:nvSpPr>
          <p:cNvPr id="16" name="Shape 105"/>
          <p:cNvSpPr txBox="1"/>
          <p:nvPr/>
        </p:nvSpPr>
        <p:spPr>
          <a:xfrm>
            <a:off x="5143855" y="1067442"/>
            <a:ext cx="5170500" cy="603300"/>
          </a:xfrm>
          <a:prstGeom prst="rect">
            <a:avLst/>
          </a:prstGeom>
          <a:noFill/>
          <a:ln>
            <a:noFill/>
          </a:ln>
        </p:spPr>
        <p:txBody>
          <a:bodyPr lIns="91425" tIns="91425" rIns="91425" bIns="91425" anchor="t" anchorCtr="0">
            <a:noAutofit/>
          </a:bodyPr>
          <a:lstStyle/>
          <a:p>
            <a:pPr lvl="0" rtl="0">
              <a:spcBef>
                <a:spcPts val="0"/>
              </a:spcBef>
              <a:buNone/>
            </a:pPr>
            <a:r>
              <a:rPr lang="ru" sz="3000" dirty="0"/>
              <a:t>an apple</a:t>
            </a:r>
          </a:p>
        </p:txBody>
      </p:sp>
      <p:sp>
        <p:nvSpPr>
          <p:cNvPr id="17" name="Shape 109"/>
          <p:cNvSpPr/>
          <p:nvPr/>
        </p:nvSpPr>
        <p:spPr>
          <a:xfrm>
            <a:off x="2084714" y="3948515"/>
            <a:ext cx="323100" cy="4848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10"/>
          <p:cNvSpPr/>
          <p:nvPr/>
        </p:nvSpPr>
        <p:spPr>
          <a:xfrm>
            <a:off x="3901576" y="3948515"/>
            <a:ext cx="323100" cy="4848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11"/>
          <p:cNvSpPr/>
          <p:nvPr/>
        </p:nvSpPr>
        <p:spPr>
          <a:xfrm>
            <a:off x="5718464" y="3948515"/>
            <a:ext cx="323100" cy="4848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Pictograph to text translation solutions</a:t>
            </a:r>
            <a:endParaRPr lang="ru-RU" dirty="0"/>
          </a:p>
        </p:txBody>
      </p:sp>
      <p:sp>
        <p:nvSpPr>
          <p:cNvPr id="4" name="TextBox 3"/>
          <p:cNvSpPr txBox="1"/>
          <p:nvPr/>
        </p:nvSpPr>
        <p:spPr>
          <a:xfrm>
            <a:off x="3604438" y="1650098"/>
            <a:ext cx="1867819" cy="584775"/>
          </a:xfrm>
          <a:prstGeom prst="rect">
            <a:avLst/>
          </a:prstGeom>
          <a:noFill/>
        </p:spPr>
        <p:txBody>
          <a:bodyPr wrap="none" rtlCol="0">
            <a:spAutoFit/>
          </a:bodyPr>
          <a:lstStyle/>
          <a:p>
            <a:r>
              <a:rPr lang="en-US" sz="3200" b="1" dirty="0"/>
              <a:t>Methods</a:t>
            </a:r>
            <a:endParaRPr lang="ru-RU" sz="3200" b="1" dirty="0"/>
          </a:p>
        </p:txBody>
      </p:sp>
      <p:sp>
        <p:nvSpPr>
          <p:cNvPr id="5" name="TextBox 4"/>
          <p:cNvSpPr txBox="1"/>
          <p:nvPr/>
        </p:nvSpPr>
        <p:spPr>
          <a:xfrm>
            <a:off x="5313173" y="3325937"/>
            <a:ext cx="3304110" cy="584775"/>
          </a:xfrm>
          <a:prstGeom prst="rect">
            <a:avLst/>
          </a:prstGeom>
          <a:noFill/>
        </p:spPr>
        <p:txBody>
          <a:bodyPr wrap="none" rtlCol="0">
            <a:spAutoFit/>
          </a:bodyPr>
          <a:lstStyle/>
          <a:p>
            <a:r>
              <a:rPr lang="en-US" sz="3200"/>
              <a:t>Machine learning</a:t>
            </a:r>
            <a:endParaRPr lang="ru-RU" sz="3200" dirty="0"/>
          </a:p>
        </p:txBody>
      </p:sp>
      <p:sp>
        <p:nvSpPr>
          <p:cNvPr id="6" name="TextBox 5"/>
          <p:cNvSpPr txBox="1"/>
          <p:nvPr/>
        </p:nvSpPr>
        <p:spPr>
          <a:xfrm>
            <a:off x="1038448" y="3325937"/>
            <a:ext cx="2097049" cy="584775"/>
          </a:xfrm>
          <a:prstGeom prst="rect">
            <a:avLst/>
          </a:prstGeom>
          <a:noFill/>
        </p:spPr>
        <p:txBody>
          <a:bodyPr wrap="none" rtlCol="0">
            <a:spAutoFit/>
          </a:bodyPr>
          <a:lstStyle/>
          <a:p>
            <a:r>
              <a:rPr lang="en-US" sz="3200" dirty="0"/>
              <a:t>Templates</a:t>
            </a:r>
            <a:endParaRPr lang="ru-RU" sz="3200" dirty="0"/>
          </a:p>
        </p:txBody>
      </p:sp>
      <p:cxnSp>
        <p:nvCxnSpPr>
          <p:cNvPr id="8" name="Прямая со стрелкой 7"/>
          <p:cNvCxnSpPr>
            <a:stCxn id="4" idx="2"/>
            <a:endCxn id="6" idx="0"/>
          </p:cNvCxnSpPr>
          <p:nvPr/>
        </p:nvCxnSpPr>
        <p:spPr>
          <a:xfrm flipH="1">
            <a:off x="2086973" y="2234873"/>
            <a:ext cx="2451375" cy="1091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4" idx="2"/>
            <a:endCxn id="5" idx="0"/>
          </p:cNvCxnSpPr>
          <p:nvPr/>
        </p:nvCxnSpPr>
        <p:spPr>
          <a:xfrm>
            <a:off x="4538348" y="2234873"/>
            <a:ext cx="2426880" cy="1091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8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802" y="424437"/>
            <a:ext cx="8520600" cy="572700"/>
          </a:xfrm>
        </p:spPr>
        <p:txBody>
          <a:bodyPr/>
          <a:lstStyle/>
          <a:p>
            <a:r>
              <a:rPr lang="en-US" dirty="0"/>
              <a:t>Templates based method</a:t>
            </a:r>
            <a:endParaRPr lang="ru-RU" dirty="0"/>
          </a:p>
        </p:txBody>
      </p:sp>
      <p:sp>
        <p:nvSpPr>
          <p:cNvPr id="4" name="Прямоугольник 3"/>
          <p:cNvSpPr/>
          <p:nvPr/>
        </p:nvSpPr>
        <p:spPr>
          <a:xfrm>
            <a:off x="421404" y="1924492"/>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t>
            </a:r>
            <a:r>
              <a:rPr lang="en-US"/>
              <a:t>am hungry</a:t>
            </a:r>
            <a:endParaRPr lang="ru-RU" dirty="0"/>
          </a:p>
        </p:txBody>
      </p:sp>
      <p:sp>
        <p:nvSpPr>
          <p:cNvPr id="5" name="Прямоугольник 4"/>
          <p:cNvSpPr/>
          <p:nvPr/>
        </p:nvSpPr>
        <p:spPr>
          <a:xfrm>
            <a:off x="421404" y="2970028"/>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play a game</a:t>
            </a:r>
            <a:endParaRPr lang="ru-RU" dirty="0"/>
          </a:p>
        </p:txBody>
      </p:sp>
      <p:sp>
        <p:nvSpPr>
          <p:cNvPr id="6" name="Прямоугольник 5"/>
          <p:cNvSpPr/>
          <p:nvPr/>
        </p:nvSpPr>
        <p:spPr>
          <a:xfrm>
            <a:off x="421404" y="4015564"/>
            <a:ext cx="1722474" cy="62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my friend</a:t>
            </a:r>
            <a:endParaRPr lang="ru-RU" dirty="0"/>
          </a:p>
        </p:txBody>
      </p:sp>
      <p:sp>
        <p:nvSpPr>
          <p:cNvPr id="7" name="Стрелка вправо 6"/>
          <p:cNvSpPr/>
          <p:nvPr/>
        </p:nvSpPr>
        <p:spPr>
          <a:xfrm>
            <a:off x="2537284" y="2073620"/>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2537283" y="4169736"/>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2537282" y="3121678"/>
            <a:ext cx="935665" cy="3189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866355" y="1919447"/>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1" name="Прямоугольник 10"/>
          <p:cNvSpPr/>
          <p:nvPr/>
        </p:nvSpPr>
        <p:spPr>
          <a:xfrm>
            <a:off x="3866351" y="4054553"/>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2" name="Прямоугольник 11"/>
          <p:cNvSpPr/>
          <p:nvPr/>
        </p:nvSpPr>
        <p:spPr>
          <a:xfrm>
            <a:off x="3866351" y="2987000"/>
            <a:ext cx="1722474" cy="627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XML syntax tree</a:t>
            </a:r>
            <a:endParaRPr lang="ru-RU" dirty="0"/>
          </a:p>
        </p:txBody>
      </p:sp>
      <p:sp>
        <p:nvSpPr>
          <p:cNvPr id="13" name="TextBox 12"/>
          <p:cNvSpPr txBox="1"/>
          <p:nvPr/>
        </p:nvSpPr>
        <p:spPr>
          <a:xfrm>
            <a:off x="279802" y="1310180"/>
            <a:ext cx="2005677" cy="369332"/>
          </a:xfrm>
          <a:prstGeom prst="rect">
            <a:avLst/>
          </a:prstGeom>
          <a:noFill/>
        </p:spPr>
        <p:txBody>
          <a:bodyPr wrap="none" rtlCol="0">
            <a:spAutoFit/>
          </a:bodyPr>
          <a:lstStyle/>
          <a:p>
            <a:r>
              <a:rPr lang="en-US" sz="1800" dirty="0"/>
              <a:t>Natural language </a:t>
            </a:r>
            <a:endParaRPr lang="ru-RU" sz="1800" dirty="0"/>
          </a:p>
        </p:txBody>
      </p:sp>
      <p:sp>
        <p:nvSpPr>
          <p:cNvPr id="14" name="TextBox 13"/>
          <p:cNvSpPr txBox="1"/>
          <p:nvPr/>
        </p:nvSpPr>
        <p:spPr>
          <a:xfrm>
            <a:off x="3577273" y="1312555"/>
            <a:ext cx="2300630" cy="369332"/>
          </a:xfrm>
          <a:prstGeom prst="rect">
            <a:avLst/>
          </a:prstGeom>
          <a:noFill/>
        </p:spPr>
        <p:txBody>
          <a:bodyPr wrap="none" rtlCol="0">
            <a:spAutoFit/>
          </a:bodyPr>
          <a:lstStyle/>
          <a:p>
            <a:r>
              <a:rPr lang="en-US" sz="1800" dirty="0"/>
              <a:t>Syntax </a:t>
            </a:r>
            <a:r>
              <a:rPr lang="en-US" sz="1800"/>
              <a:t>tree template</a:t>
            </a:r>
            <a:endParaRPr lang="ru-RU" sz="1800" dirty="0"/>
          </a:p>
        </p:txBody>
      </p:sp>
      <p:sp>
        <p:nvSpPr>
          <p:cNvPr id="15" name="Закрывающая фигурная скобка 14"/>
          <p:cNvSpPr/>
          <p:nvPr/>
        </p:nvSpPr>
        <p:spPr>
          <a:xfrm>
            <a:off x="5771577" y="1105037"/>
            <a:ext cx="650488" cy="376392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TextBox 15"/>
          <p:cNvSpPr txBox="1"/>
          <p:nvPr/>
        </p:nvSpPr>
        <p:spPr>
          <a:xfrm>
            <a:off x="6362321" y="1392606"/>
            <a:ext cx="2712602" cy="2308324"/>
          </a:xfrm>
          <a:prstGeom prst="rect">
            <a:avLst/>
          </a:prstGeom>
          <a:noFill/>
        </p:spPr>
        <p:txBody>
          <a:bodyPr wrap="none" rtlCol="0">
            <a:spAutoFit/>
          </a:bodyPr>
          <a:lstStyle/>
          <a:p>
            <a:r>
              <a:rPr lang="en-US" sz="1600" dirty="0"/>
              <a:t>Template contains </a:t>
            </a:r>
          </a:p>
          <a:p>
            <a:r>
              <a:rPr lang="en-US" sz="1600" dirty="0"/>
              <a:t>properties of each word like</a:t>
            </a:r>
          </a:p>
          <a:p>
            <a:pPr marL="285750" indent="-285750">
              <a:buFontTx/>
              <a:buChar char="-"/>
            </a:pPr>
            <a:r>
              <a:rPr lang="en-US" sz="1600" dirty="0"/>
              <a:t>Part of speech</a:t>
            </a:r>
          </a:p>
          <a:p>
            <a:pPr marL="285750" indent="-285750">
              <a:buFontTx/>
              <a:buChar char="-"/>
            </a:pPr>
            <a:r>
              <a:rPr lang="en-US" sz="1600" dirty="0"/>
              <a:t>Animated or not</a:t>
            </a:r>
          </a:p>
          <a:p>
            <a:pPr marL="285750" indent="-285750">
              <a:buFontTx/>
              <a:buChar char="-"/>
            </a:pPr>
            <a:r>
              <a:rPr lang="en-US" sz="1600" dirty="0"/>
              <a:t>Gender</a:t>
            </a:r>
          </a:p>
          <a:p>
            <a:pPr marL="285750" indent="-285750">
              <a:buFontTx/>
              <a:buChar char="-"/>
            </a:pPr>
            <a:r>
              <a:rPr lang="en-US" sz="1600" dirty="0"/>
              <a:t>Number etc.</a:t>
            </a:r>
          </a:p>
          <a:p>
            <a:pPr marL="285750" indent="-285750">
              <a:buFontTx/>
              <a:buChar char="-"/>
            </a:pPr>
            <a:endParaRPr lang="en-US" sz="1600" dirty="0"/>
          </a:p>
          <a:p>
            <a:r>
              <a:rPr lang="en-US" sz="1600" dirty="0"/>
              <a:t>And dependencies between</a:t>
            </a:r>
          </a:p>
          <a:p>
            <a:r>
              <a:rPr lang="en-US" sz="1600" dirty="0"/>
              <a:t>tokens.</a:t>
            </a:r>
          </a:p>
        </p:txBody>
      </p:sp>
    </p:spTree>
    <p:extLst>
      <p:ext uri="{BB962C8B-B14F-4D97-AF65-F5344CB8AC3E}">
        <p14:creationId xmlns:p14="http://schemas.microsoft.com/office/powerpoint/2010/main" val="1328968966"/>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1643</Words>
  <Application>Microsoft Office PowerPoint</Application>
  <PresentationFormat>Экран (16:9)</PresentationFormat>
  <Paragraphs>206</Paragraphs>
  <Slides>20</Slides>
  <Notes>19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Aharoni</vt:lpstr>
      <vt:lpstr>Arial</vt:lpstr>
      <vt:lpstr>Times New Roman</vt:lpstr>
      <vt:lpstr>simple-light-2</vt:lpstr>
      <vt:lpstr>Web-service for translation of  pictogram messages into  Russian coherent text</vt:lpstr>
      <vt:lpstr>Alternative communication systems</vt:lpstr>
      <vt:lpstr>Alternative communication systems</vt:lpstr>
      <vt:lpstr>Text to pictographs translation</vt:lpstr>
      <vt:lpstr>Text2Picto extension</vt:lpstr>
      <vt:lpstr>Web-service for translation pictographs into text</vt:lpstr>
      <vt:lpstr>Web-service for translation pictographs into text</vt:lpstr>
      <vt:lpstr>Pictograph to text translation solutions</vt:lpstr>
      <vt:lpstr>Templates based method</vt:lpstr>
      <vt:lpstr>Презентация PowerPoint</vt:lpstr>
      <vt:lpstr>Templates based method</vt:lpstr>
      <vt:lpstr>Templates based method</vt:lpstr>
      <vt:lpstr>Deep learning based method</vt:lpstr>
      <vt:lpstr>Deep learning based method</vt:lpstr>
      <vt:lpstr>Deep learning based method</vt:lpstr>
      <vt:lpstr>Deep learning based method</vt:lpstr>
      <vt:lpstr>Deep learning based method</vt:lpstr>
      <vt:lpstr>Acknowledgements</vt:lpstr>
      <vt:lpstr>References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Projects for people with IDD</dc:title>
  <cp:lastModifiedBy>Anton Anikin</cp:lastModifiedBy>
  <cp:revision>123</cp:revision>
  <dcterms:modified xsi:type="dcterms:W3CDTF">2018-07-22T17:13:05Z</dcterms:modified>
</cp:coreProperties>
</file>